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876" r:id="rId4"/>
    <p:sldId id="1260" r:id="rId5"/>
    <p:sldId id="282" r:id="rId6"/>
    <p:sldId id="1261" r:id="rId7"/>
    <p:sldId id="1940" r:id="rId8"/>
    <p:sldId id="1246" r:id="rId9"/>
    <p:sldId id="1248" r:id="rId10"/>
    <p:sldId id="1908" r:id="rId11"/>
    <p:sldId id="1909" r:id="rId12"/>
    <p:sldId id="1910" r:id="rId13"/>
    <p:sldId id="1911" r:id="rId14"/>
    <p:sldId id="1098" r:id="rId15"/>
    <p:sldId id="1097" r:id="rId16"/>
    <p:sldId id="1099" r:id="rId17"/>
    <p:sldId id="1100" r:id="rId18"/>
    <p:sldId id="1101" r:id="rId19"/>
    <p:sldId id="1108" r:id="rId20"/>
    <p:sldId id="1109" r:id="rId21"/>
    <p:sldId id="1913" r:id="rId22"/>
    <p:sldId id="1111" r:id="rId23"/>
    <p:sldId id="1915" r:id="rId24"/>
    <p:sldId id="1914" r:id="rId25"/>
    <p:sldId id="1113" r:id="rId26"/>
    <p:sldId id="1120" r:id="rId27"/>
    <p:sldId id="1110" r:id="rId28"/>
    <p:sldId id="1115" r:id="rId29"/>
    <p:sldId id="1941" r:id="rId30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7"/>
    <p:restoredTop sz="93082" autoAdjust="0"/>
  </p:normalViewPr>
  <p:slideViewPr>
    <p:cSldViewPr>
      <p:cViewPr varScale="1">
        <p:scale>
          <a:sx n="74" d="100"/>
          <a:sy n="74" d="100"/>
        </p:scale>
        <p:origin x="10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80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7" name="Google Shape;577;p27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38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EE621-4244-6E4B-BBF0-A6AC9DE4C5B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C6B93-7D6B-DA42-A682-3CD147FB8BE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D0DC2-5622-CF43-B520-E50D8B759AA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CB9E-344C-364E-BF2C-6CFCB77045F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DF638-DC8B-9C47-AE7E-388711F50F7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40 : Hard </a:t>
            </a:r>
            <a:r>
              <a:rPr lang="en-US" sz="2400"/>
              <a:t>Disk Storage</a:t>
            </a:r>
            <a:endParaRPr lang="en-US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07BB25-EFD0-42A1-A3CA-FA6C769D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Storage 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DBC7ED-58D6-42C2-869F-1F9E18CF2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Magnetic Disks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0C4F2-E86F-4D95-A711-8FF62B86AE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Rarely becomes corrupted</a:t>
            </a:r>
          </a:p>
          <a:p>
            <a:r>
              <a:rPr lang="en-US" sz="2400" dirty="0"/>
              <a:t>Traditionally: large capacity at low cost</a:t>
            </a:r>
          </a:p>
          <a:p>
            <a:r>
              <a:rPr lang="en-US" sz="2400" dirty="0"/>
              <a:t>Block level random access</a:t>
            </a:r>
          </a:p>
          <a:p>
            <a:r>
              <a:rPr lang="en-US" sz="2400" dirty="0"/>
              <a:t>Slow performance for random access</a:t>
            </a:r>
          </a:p>
          <a:p>
            <a:r>
              <a:rPr lang="en-US" sz="2400" dirty="0"/>
              <a:t>Better performance for sequential access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7F004C-6B7F-452F-B784-76F317C9F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3C8F07-0EE2-4888-ABCA-EF3544846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3562" y="2190493"/>
            <a:ext cx="3887391" cy="3987799"/>
          </a:xfrm>
        </p:spPr>
        <p:txBody>
          <a:bodyPr>
            <a:normAutofit/>
          </a:bodyPr>
          <a:lstStyle/>
          <a:p>
            <a:r>
              <a:rPr lang="en-US" sz="2400" dirty="0"/>
              <a:t>Rarely becomes corrupted</a:t>
            </a:r>
          </a:p>
          <a:p>
            <a:r>
              <a:rPr lang="en-US" sz="2400" dirty="0"/>
              <a:t>Increasingly larger and cheaper</a:t>
            </a:r>
          </a:p>
          <a:p>
            <a:r>
              <a:rPr lang="en-US" sz="2400" dirty="0"/>
              <a:t>Block level random access</a:t>
            </a:r>
          </a:p>
          <a:p>
            <a:r>
              <a:rPr lang="en-US" sz="2400" dirty="0"/>
              <a:t>Good performance for reads, worse for random writes</a:t>
            </a:r>
          </a:p>
          <a:p>
            <a:r>
              <a:rPr lang="en-US" sz="2400" dirty="0"/>
              <a:t>Have to erase data in large blocks</a:t>
            </a:r>
          </a:p>
          <a:p>
            <a:r>
              <a:rPr lang="en-US" sz="2400" dirty="0"/>
              <a:t>Challenge: Wear Levelling</a:t>
            </a:r>
          </a:p>
        </p:txBody>
      </p:sp>
    </p:spTree>
    <p:extLst>
      <p:ext uri="{BB962C8B-B14F-4D97-AF65-F5344CB8AC3E}">
        <p14:creationId xmlns:p14="http://schemas.microsoft.com/office/powerpoint/2010/main" val="349139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6004-ED91-1E4C-A3A6-34B5DFC2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 of SSDs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71F8B-5CD2-EB4D-BB1D-049EDCFE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10" y="1052736"/>
            <a:ext cx="6472634" cy="51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38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CB71C-2175-D945-8CC9-9010218D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92696"/>
            <a:ext cx="6760666" cy="53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037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69F5-0CB3-874A-AE9A-98172178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Emergence of SSDs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3DD291-2CF7-FC44-B03C-D2429D0D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825624"/>
            <a:ext cx="4371975" cy="4667249"/>
          </a:xfrm>
        </p:spPr>
        <p:txBody>
          <a:bodyPr/>
          <a:lstStyle/>
          <a:p>
            <a:r>
              <a:rPr lang="en-US" dirty="0"/>
              <a:t>Faster</a:t>
            </a:r>
          </a:p>
          <a:p>
            <a:r>
              <a:rPr lang="en-US" dirty="0"/>
              <a:t>Lower power</a:t>
            </a:r>
          </a:p>
          <a:p>
            <a:r>
              <a:rPr lang="en-US" dirty="0"/>
              <a:t>No moving parts</a:t>
            </a:r>
          </a:p>
          <a:p>
            <a:endParaRPr lang="en-US" dirty="0"/>
          </a:p>
          <a:p>
            <a:r>
              <a:rPr lang="en-US" dirty="0"/>
              <a:t>But HDDs have their place</a:t>
            </a:r>
          </a:p>
          <a:p>
            <a:pPr lvl="1"/>
            <a:r>
              <a:rPr lang="en-US" dirty="0"/>
              <a:t>Cheapest online storage per byte</a:t>
            </a:r>
          </a:p>
          <a:p>
            <a:pPr lvl="1"/>
            <a:r>
              <a:rPr lang="en-US" dirty="0"/>
              <a:t>Application: Archival storage</a:t>
            </a:r>
          </a:p>
        </p:txBody>
      </p:sp>
      <p:pic>
        <p:nvPicPr>
          <p:cNvPr id="4" name="Picture 3" descr="vps-ssd-vs-hdd.jpg">
            <a:extLst>
              <a:ext uri="{FF2B5EF4-FFF2-40B4-BE49-F238E27FC236}">
                <a16:creationId xmlns:a16="http://schemas.microsoft.com/office/drawing/2014/main" id="{D233A20C-3E79-3C4E-A3CA-9AE7BE356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9" y="1266318"/>
            <a:ext cx="3635462" cy="5440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BD2E2-2FAA-234D-88CD-C86108ED1847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2698294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9B08-C8FA-3743-9DFF-402321329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 Disk Drives (HDD)</a:t>
            </a:r>
          </a:p>
        </p:txBody>
      </p:sp>
    </p:spTree>
    <p:extLst>
      <p:ext uri="{BB962C8B-B14F-4D97-AF65-F5344CB8AC3E}">
        <p14:creationId xmlns:p14="http://schemas.microsoft.com/office/powerpoint/2010/main" val="215896451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95-2F49-4886-8B74-ABB0A397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Drivers (HDDs)</a:t>
            </a: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CFC0D1C-87AC-486F-97F7-3E171F1484F4}"/>
              </a:ext>
            </a:extLst>
          </p:cNvPr>
          <p:cNvGrpSpPr>
            <a:grpSpLocks/>
          </p:cNvGrpSpPr>
          <p:nvPr/>
        </p:nvGrpSpPr>
        <p:grpSpPr bwMode="auto">
          <a:xfrm>
            <a:off x="3865418" y="2202359"/>
            <a:ext cx="2457450" cy="1978819"/>
            <a:chOff x="3600" y="576"/>
            <a:chExt cx="2064" cy="1662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9CCA6501-FE68-484B-8173-0642DEE26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576"/>
              <a:ext cx="2064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48AF1A40-BCA3-4F4E-9288-DFF38F8BC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4" y="1968"/>
              <a:ext cx="185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4" rIns="67859" bIns="33334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50">
                  <a:latin typeface="Calibri" panose="020F0502020204030204" pitchFamily="34" charset="0"/>
                  <a:cs typeface="Calibri" panose="020F0502020204030204" pitchFamily="34" charset="0"/>
                </a:rPr>
                <a:t>IBM/Hitachi Microdrive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6880C-51B1-4C1B-BCF5-CA65E373E2C7}"/>
              </a:ext>
            </a:extLst>
          </p:cNvPr>
          <p:cNvGrpSpPr>
            <a:grpSpLocks/>
          </p:cNvGrpSpPr>
          <p:nvPr/>
        </p:nvGrpSpPr>
        <p:grpSpPr bwMode="auto">
          <a:xfrm>
            <a:off x="159004" y="1924313"/>
            <a:ext cx="3706415" cy="3280095"/>
            <a:chOff x="192" y="336"/>
            <a:chExt cx="3396" cy="2939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6CDF651-6EB6-4DE4-856F-0CF661EB2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36"/>
              <a:ext cx="3396" cy="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67181DD-8BB6-422F-AEAB-6DADA3E63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" y="2842"/>
              <a:ext cx="2625" cy="4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4" rIns="67859" bIns="33334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350" b="0" dirty="0">
                  <a:latin typeface="Calibri" panose="020F0502020204030204" pitchFamily="34" charset="0"/>
                  <a:cs typeface="Calibri" panose="020F0502020204030204" pitchFamily="34" charset="0"/>
                </a:rPr>
                <a:t>Western Digital Drive</a:t>
              </a:r>
            </a:p>
            <a:p>
              <a:pPr eaLnBrk="1" hangingPunct="1"/>
              <a:r>
                <a:rPr lang="en-US" sz="1350" b="0" dirty="0">
                  <a:latin typeface="Calibri" panose="020F0502020204030204" pitchFamily="34" charset="0"/>
                  <a:cs typeface="Calibri" panose="020F0502020204030204" pitchFamily="34" charset="0"/>
                </a:rPr>
                <a:t>http://www.storagereview.com/guide/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EDDC980-4B96-4141-8C97-FA615F485C1F}"/>
              </a:ext>
            </a:extLst>
          </p:cNvPr>
          <p:cNvGrpSpPr>
            <a:grpSpLocks/>
          </p:cNvGrpSpPr>
          <p:nvPr/>
        </p:nvGrpSpPr>
        <p:grpSpPr bwMode="auto">
          <a:xfrm>
            <a:off x="6523559" y="2262323"/>
            <a:ext cx="2457450" cy="2060972"/>
            <a:chOff x="3504" y="480"/>
            <a:chExt cx="2064" cy="1731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604E4D-A21A-49E8-A627-86F594D3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5C91A8DF-CBF4-40BF-8613-D3BC14FDF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4" y="1728"/>
              <a:ext cx="1397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59" tIns="33334" rIns="67859" bIns="33334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50">
                  <a:latin typeface="Calibri" panose="020F0502020204030204" pitchFamily="34" charset="0"/>
                  <a:cs typeface="Calibri" panose="020F0502020204030204" pitchFamily="34" charset="0"/>
                </a:rPr>
                <a:t>Read/Write Head</a:t>
              </a:r>
            </a:p>
            <a:p>
              <a:pPr eaLnBrk="1" hangingPunct="1"/>
              <a:r>
                <a:rPr lang="en-US" sz="1650">
                  <a:latin typeface="Calibri" panose="020F0502020204030204" pitchFamily="34" charset="0"/>
                  <a:cs typeface="Calibri" panose="020F0502020204030204" pitchFamily="34" charset="0"/>
                </a:rPr>
                <a:t>Side View</a:t>
              </a:r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3A9F5AE4-3D65-4CED-ABA2-8308A698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665" y="4400097"/>
            <a:ext cx="3387209" cy="1200329"/>
          </a:xfrm>
          <a:prstGeom prst="rect">
            <a:avLst/>
          </a:prstGeom>
          <a:solidFill>
            <a:srgbClr val="FFFCD0"/>
          </a:solidFill>
          <a:ln w="9525">
            <a:solidFill>
              <a:srgbClr val="618FFD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IBM Personal Computer/AT (1986)</a:t>
            </a:r>
          </a:p>
          <a:p>
            <a:pPr lvl="1" eaLnBrk="1" hangingPunct="1"/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30 MB hard disk - $500 </a:t>
            </a:r>
          </a:p>
          <a:p>
            <a:pPr lvl="1" eaLnBrk="1" hangingPunct="1"/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30-40ms seek time</a:t>
            </a:r>
          </a:p>
          <a:p>
            <a:pPr lvl="1" eaLnBrk="1" hangingPunct="1"/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0.7-1 MB/s (est.)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C4E1A-0B3C-E54A-B6C4-AB603B536243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21983528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4610472" cy="51054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070C0"/>
                </a:solidFill>
              </a:rPr>
              <a:t>Unit of Transfer: Sector</a:t>
            </a:r>
          </a:p>
          <a:p>
            <a:pPr lvl="1"/>
            <a:r>
              <a:rPr lang="en-US" dirty="0"/>
              <a:t>Ring of sectors form a track</a:t>
            </a:r>
          </a:p>
          <a:p>
            <a:pPr lvl="1"/>
            <a:r>
              <a:rPr lang="en-US" dirty="0"/>
              <a:t>Stack of tracks form a cylinder</a:t>
            </a:r>
          </a:p>
          <a:p>
            <a:pPr lvl="1"/>
            <a:r>
              <a:rPr lang="en-US" dirty="0"/>
              <a:t>Heads position on cylinders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Disk Tracks ~ 1µm (micron) wide</a:t>
            </a:r>
          </a:p>
          <a:p>
            <a:pPr lvl="1"/>
            <a:r>
              <a:rPr lang="en-US" dirty="0"/>
              <a:t>Wavelength of light is ~ 0.5µm</a:t>
            </a:r>
          </a:p>
          <a:p>
            <a:pPr lvl="1"/>
            <a:r>
              <a:rPr lang="en-US" dirty="0"/>
              <a:t>Resolution of human eye: 50µm</a:t>
            </a:r>
          </a:p>
          <a:p>
            <a:pPr lvl="1"/>
            <a:r>
              <a:rPr lang="en-US" dirty="0"/>
              <a:t>100K tracks on a typical 2.5” disk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Separated by unused guard regions</a:t>
            </a:r>
          </a:p>
          <a:p>
            <a:pPr lvl="1"/>
            <a:r>
              <a:rPr lang="en-US" dirty="0"/>
              <a:t>Reduces likelihood neighboring tracks are corrupted during writes (still a small non-zero chance)</a:t>
            </a:r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3660087" y="1181272"/>
            <a:ext cx="5818860" cy="4375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41581-30DD-EC49-A446-5FBC34F499EB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311877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9E640-B800-5E46-9D05-BD707D73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platter – top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A8425-A087-6A46-AB44-15AED7D4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92" y="260648"/>
            <a:ext cx="4680520" cy="345344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EC46D-ECD4-844E-9E69-FEAFDAA1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4394448" cy="5105400"/>
          </a:xfrm>
        </p:spPr>
        <p:txBody>
          <a:bodyPr/>
          <a:lstStyle/>
          <a:p>
            <a:r>
              <a:rPr lang="en-US" sz="2000" dirty="0"/>
              <a:t>Typically sector = 512 bytes</a:t>
            </a:r>
          </a:p>
          <a:p>
            <a:r>
              <a:rPr lang="en-US" sz="2000" dirty="0"/>
              <a:t>Minimum reading on disk: 1 sector</a:t>
            </a:r>
          </a:p>
          <a:p>
            <a:pPr lvl="1"/>
            <a:r>
              <a:rPr lang="en-US" sz="1800" dirty="0"/>
              <a:t>Can’t read individual byte or word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772734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4034408" cy="5105400"/>
          </a:xfrm>
        </p:spPr>
        <p:txBody>
          <a:bodyPr>
            <a:normAutofit/>
          </a:bodyPr>
          <a:lstStyle/>
          <a:p>
            <a:r>
              <a:rPr lang="en-US" dirty="0"/>
              <a:t>Track length varies across disk</a:t>
            </a:r>
          </a:p>
          <a:p>
            <a:pPr lvl="1"/>
            <a:r>
              <a:rPr lang="en-US" dirty="0"/>
              <a:t>Outside: More sectors per track, higher bandwidth</a:t>
            </a:r>
          </a:p>
          <a:p>
            <a:pPr lvl="1"/>
            <a:r>
              <a:rPr lang="en-US" dirty="0"/>
              <a:t>Disk is organized into </a:t>
            </a:r>
            <a:br>
              <a:rPr lang="en-US" dirty="0"/>
            </a:br>
            <a:r>
              <a:rPr lang="en-US" dirty="0"/>
              <a:t>regions of tracks with </a:t>
            </a:r>
            <a:br>
              <a:rPr lang="en-US" dirty="0"/>
            </a:br>
            <a:r>
              <a:rPr lang="en-US" dirty="0"/>
              <a:t>same # of sectors/track</a:t>
            </a:r>
          </a:p>
          <a:p>
            <a:pPr lvl="1"/>
            <a:r>
              <a:rPr lang="en-US" dirty="0"/>
              <a:t>Only outer half of radius is used</a:t>
            </a:r>
          </a:p>
          <a:p>
            <a:pPr lvl="2"/>
            <a:r>
              <a:rPr lang="en-US" dirty="0"/>
              <a:t>Most of the disk area in the outer regions of the disk</a:t>
            </a:r>
          </a:p>
        </p:txBody>
      </p:sp>
      <p:pic>
        <p:nvPicPr>
          <p:cNvPr id="7" name="Content Placeholder 3" descr="disk-2.pdf">
            <a:extLst>
              <a:ext uri="{FF2B5EF4-FFF2-40B4-BE49-F238E27FC236}">
                <a16:creationId xmlns:a16="http://schemas.microsoft.com/office/drawing/2014/main" id="{D51F61C4-A6D5-48E5-AC2E-F404DF16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3660087" y="1181272"/>
            <a:ext cx="5818860" cy="43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2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0593-6359-4F31-A281-DAF7B407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Shingled Magnetic Recording (SMR)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7956-6E1A-4A3A-A604-0609A80F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914400"/>
            <a:ext cx="2738264" cy="5105400"/>
          </a:xfrm>
        </p:spPr>
        <p:txBody>
          <a:bodyPr/>
          <a:lstStyle/>
          <a:p>
            <a:r>
              <a:rPr lang="en-IN" sz="2000" dirty="0"/>
              <a:t>Shingled magnetic recording is a magnetic storage data recording technology used in hard disk drives to increase storage density and overall per-drive storage capacity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Overlapping tracks yields greater density, capacity</a:t>
            </a:r>
          </a:p>
          <a:p>
            <a:r>
              <a:rPr lang="en-US" sz="2000" dirty="0"/>
              <a:t>Restrictions on writing, complex DSP for reading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87F54-6802-49AB-8956-9E961C5A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23" y="1952124"/>
            <a:ext cx="4572000" cy="322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6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97F5-BC99-0D41-99F7-7CB7E90D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75847-D486-B743-974C-C18428A4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CS162, Operating Systems and Systems Programming, University of California, Berkeley</a:t>
            </a:r>
          </a:p>
          <a:p>
            <a:r>
              <a:rPr lang="en-US" dirty="0"/>
              <a:t>Various websites on the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900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Magnetic Disks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43" y="707919"/>
            <a:ext cx="5368158" cy="51054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dirty="0">
                <a:solidFill>
                  <a:srgbClr val="FF0000"/>
                </a:solidFill>
              </a:rPr>
              <a:t>Cylinders: </a:t>
            </a:r>
            <a:r>
              <a:rPr lang="en-US" dirty="0"/>
              <a:t>all the tracks under the </a:t>
            </a:r>
            <a:br>
              <a:rPr lang="en-US" dirty="0"/>
            </a:br>
            <a:r>
              <a:rPr lang="en-US" dirty="0"/>
              <a:t>head at a given point on all surfaces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dirty="0"/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Seek time: </a:t>
            </a:r>
            <a:r>
              <a:rPr lang="en-US" sz="2400" dirty="0"/>
              <a:t>position the head/arm over the proper track –Average of 5-10 </a:t>
            </a:r>
            <a:r>
              <a:rPr lang="en-US" sz="2400" dirty="0" err="1"/>
              <a:t>ms</a:t>
            </a:r>
            <a:endParaRPr lang="en-US" sz="2400" dirty="0"/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Rotational latency: </a:t>
            </a:r>
            <a:r>
              <a:rPr lang="en-US" sz="2400" dirty="0"/>
              <a:t>wait for desired sector to rotate under r/w head</a:t>
            </a:r>
          </a:p>
          <a:p>
            <a:pPr lvl="2"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dirty="0"/>
              <a:t>4-8 </a:t>
            </a:r>
            <a:r>
              <a:rPr lang="en-US" dirty="0" err="1"/>
              <a:t>ms</a:t>
            </a:r>
            <a:r>
              <a:rPr lang="en-US" dirty="0"/>
              <a:t> (3600-7200 rpm), 2-4 </a:t>
            </a:r>
            <a:r>
              <a:rPr lang="en-US" dirty="0" err="1"/>
              <a:t>ms</a:t>
            </a:r>
            <a:r>
              <a:rPr lang="en-US" dirty="0"/>
              <a:t> (15000ms)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Transfer time: </a:t>
            </a:r>
            <a:r>
              <a:rPr lang="en-US" sz="2400" dirty="0"/>
              <a:t>Time to actually read sectors </a:t>
            </a:r>
          </a:p>
          <a:p>
            <a:pPr lvl="2">
              <a:lnSpc>
                <a:spcPct val="110000"/>
              </a:lnSpc>
              <a:spcBef>
                <a:spcPct val="15000"/>
              </a:spcBef>
              <a:tabLst>
                <a:tab pos="1976438" algn="l"/>
              </a:tabLst>
            </a:pPr>
            <a:r>
              <a:rPr lang="en-US" dirty="0"/>
              <a:t>50-100 MB/sec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0B7443-9592-4D8A-94F9-CB255AF73206}"/>
              </a:ext>
            </a:extLst>
          </p:cNvPr>
          <p:cNvGrpSpPr/>
          <p:nvPr/>
        </p:nvGrpSpPr>
        <p:grpSpPr>
          <a:xfrm>
            <a:off x="6405901" y="1043820"/>
            <a:ext cx="2561548" cy="1677957"/>
            <a:chOff x="5715000" y="1230330"/>
            <a:chExt cx="3195640" cy="2012453"/>
          </a:xfrm>
        </p:grpSpPr>
        <p:sp useBgFill="1">
          <p:nvSpPr>
            <p:cNvPr id="8" name="Oval 4">
              <a:extLst>
                <a:ext uri="{FF2B5EF4-FFF2-40B4-BE49-F238E27FC236}">
                  <a16:creationId xmlns:a16="http://schemas.microsoft.com/office/drawing/2014/main" id="{3B98F561-935B-4E1A-857B-5F2F7E952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 useBgFill="1">
          <p:nvSpPr>
            <p:cNvPr id="9" name="Oval 5">
              <a:extLst>
                <a:ext uri="{FF2B5EF4-FFF2-40B4-BE49-F238E27FC236}">
                  <a16:creationId xmlns:a16="http://schemas.microsoft.com/office/drawing/2014/main" id="{816ED293-592B-4F15-BE75-98AE0DF6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 useBgFill="1">
          <p:nvSpPr>
            <p:cNvPr id="10" name="Oval 6">
              <a:extLst>
                <a:ext uri="{FF2B5EF4-FFF2-40B4-BE49-F238E27FC236}">
                  <a16:creationId xmlns:a16="http://schemas.microsoft.com/office/drawing/2014/main" id="{0EE5D35D-7B13-4252-9E5C-6F28E4FCE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 useBgFill="1">
          <p:nvSpPr>
            <p:cNvPr id="11" name="Oval 7">
              <a:extLst>
                <a:ext uri="{FF2B5EF4-FFF2-40B4-BE49-F238E27FC236}">
                  <a16:creationId xmlns:a16="http://schemas.microsoft.com/office/drawing/2014/main" id="{DC5F41BE-8C3D-4633-A554-A5E068323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15F1FE80-0943-4E92-A8EF-50615B2CC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78395B73-AFFF-4EEE-81FD-5889A74D6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F2423201-7D64-486F-BD06-D5BD1C8784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C29E3C41-D259-416B-82B1-80E34BF0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679857" cy="259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7625" tIns="19050" rIns="47625" bIns="1905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350" b="0">
                  <a:latin typeface="Calibri" panose="020F0502020204030204" pitchFamily="34" charset="0"/>
                  <a:cs typeface="Calibri" panose="020F0502020204030204" pitchFamily="34" charset="0"/>
                </a:rPr>
                <a:t>Sector</a:t>
              </a: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A1854C57-140C-4D91-A6D3-99F51A242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6C381780-B369-4568-8F32-2075BE21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578186" cy="259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7625" tIns="19050" rIns="47625" bIns="1905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350" b="0">
                  <a:latin typeface="Calibri" panose="020F0502020204030204" pitchFamily="34" charset="0"/>
                  <a:cs typeface="Calibri" panose="020F0502020204030204" pitchFamily="34" charset="0"/>
                </a:rPr>
                <a:t>Track</a:t>
              </a:r>
            </a:p>
          </p:txBody>
        </p: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563A6B6E-9569-46B5-8711-D47AD8F779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2" y="2233630"/>
              <a:ext cx="2166938" cy="723900"/>
              <a:chOff x="4272" y="632"/>
              <a:chExt cx="1365" cy="456"/>
            </a:xfrm>
          </p:grpSpPr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5B93AAFF-8972-4D50-9BD3-EF7B00948D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2" name="Oval 15">
                  <a:extLst>
                    <a:ext uri="{FF2B5EF4-FFF2-40B4-BE49-F238E27FC236}">
                      <a16:creationId xmlns:a16="http://schemas.microsoft.com/office/drawing/2014/main" id="{206ED2F6-2EB7-4B74-BD0A-33166F0F4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" name="Oval 16">
                  <a:extLst>
                    <a:ext uri="{FF2B5EF4-FFF2-40B4-BE49-F238E27FC236}">
                      <a16:creationId xmlns:a16="http://schemas.microsoft.com/office/drawing/2014/main" id="{CC0730A6-5C7E-4046-BA6E-A14B54012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Line 17">
                  <a:extLst>
                    <a:ext uri="{FF2B5EF4-FFF2-40B4-BE49-F238E27FC236}">
                      <a16:creationId xmlns:a16="http://schemas.microsoft.com/office/drawing/2014/main" id="{18DF6636-3498-4507-B7C9-D55322DF0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Line 18">
                  <a:extLst>
                    <a:ext uri="{FF2B5EF4-FFF2-40B4-BE49-F238E27FC236}">
                      <a16:creationId xmlns:a16="http://schemas.microsoft.com/office/drawing/2014/main" id="{1502E472-DDE1-4A24-BD95-48C8F5DF12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" name="Line 19">
                <a:extLst>
                  <a:ext uri="{FF2B5EF4-FFF2-40B4-BE49-F238E27FC236}">
                    <a16:creationId xmlns:a16="http://schemas.microsoft.com/office/drawing/2014/main" id="{1641D017-1FE8-498D-8181-8B451822B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20">
                <a:extLst>
                  <a:ext uri="{FF2B5EF4-FFF2-40B4-BE49-F238E27FC236}">
                    <a16:creationId xmlns:a16="http://schemas.microsoft.com/office/drawing/2014/main" id="{4D5D1CA6-AE66-402E-A5DA-03DA08A3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33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7625" tIns="19050" rIns="47625" bIns="190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350" b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Cylinder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49DFB8A-19FE-4A8B-BDA0-2E9EF61E4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2" name="Rectangle 28">
                <a:extLst>
                  <a:ext uri="{FF2B5EF4-FFF2-40B4-BE49-F238E27FC236}">
                    <a16:creationId xmlns:a16="http://schemas.microsoft.com/office/drawing/2014/main" id="{A23C2115-DB79-4AEC-8A57-E22436F47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365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7625" tIns="19050" rIns="47625" bIns="190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350" b="0">
                    <a:solidFill>
                      <a:schemeClr val="hlin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7275DB85-F941-48B3-BB5E-D058D2BDA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FCCAC66D-12F3-4183-8D3C-DF45166A06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6C328DFB-C262-4073-907C-FC3DD812D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F8804A02-5198-4F6E-BD5F-806182D8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7FED8D95-04AE-4E65-8034-090E77193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69C0147C-4AD4-4B51-942A-3CECC5135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E80E128F-C7DF-49BB-8BF6-B32B509D3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ECBB4-2803-4BCE-94BD-DF6FDB63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1" y="2982930"/>
              <a:ext cx="706576" cy="259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7625" tIns="19050" rIns="47625" bIns="1905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350" b="0">
                  <a:latin typeface="Calibri" panose="020F0502020204030204" pitchFamily="34" charset="0"/>
                  <a:cs typeface="Calibri" panose="020F0502020204030204" pitchFamily="34" charset="0"/>
                </a:rPr>
                <a:t>Platter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B6A45E4-98B6-9C4D-BE6B-BD62B72EEDA4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26006402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AA40-7EAE-E241-9580-0F4078A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1A4B8-0177-D34A-AFE4-EFD79A99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975014"/>
            <a:ext cx="7886700" cy="32019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Latency = Queue Time + Controller Time +</a:t>
            </a:r>
            <a:br>
              <a:rPr lang="en-US" dirty="0"/>
            </a:br>
            <a:r>
              <a:rPr lang="en-US" dirty="0"/>
              <a:t>	      Seek Time + Rotational Latency +</a:t>
            </a:r>
            <a:br>
              <a:rPr lang="en-US" dirty="0"/>
            </a:br>
            <a:r>
              <a:rPr lang="en-US" dirty="0"/>
              <a:t>	      Transfer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Achieve Best Bandwidth: </a:t>
            </a:r>
            <a:r>
              <a:rPr lang="en-US" dirty="0">
                <a:solidFill>
                  <a:srgbClr val="0070C0"/>
                </a:solidFill>
              </a:rPr>
              <a:t>Large Transfers of Physically Adjacent Sectors</a:t>
            </a:r>
            <a:r>
              <a:rPr lang="en-US" dirty="0"/>
              <a:t> from one track</a:t>
            </a:r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93737013-7316-7041-8058-26C31742D2CC}"/>
              </a:ext>
            </a:extLst>
          </p:cNvPr>
          <p:cNvGrpSpPr>
            <a:grpSpLocks/>
          </p:cNvGrpSpPr>
          <p:nvPr/>
        </p:nvGrpSpPr>
        <p:grpSpPr bwMode="auto">
          <a:xfrm>
            <a:off x="501915" y="1479174"/>
            <a:ext cx="8140169" cy="1235075"/>
            <a:chOff x="457" y="3072"/>
            <a:chExt cx="5167" cy="816"/>
          </a:xfrm>
        </p:grpSpPr>
        <p:sp>
          <p:nvSpPr>
            <p:cNvPr id="5" name="Rectangle 37">
              <a:extLst>
                <a:ext uri="{FF2B5EF4-FFF2-40B4-BE49-F238E27FC236}">
                  <a16:creationId xmlns:a16="http://schemas.microsoft.com/office/drawing/2014/main" id="{02F1BE4F-BA62-1548-BCB4-85C5F81F1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rgbClr val="00AE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 dirty="0">
                  <a:latin typeface="Gill Sans MT" panose="020B0502020104020203" pitchFamily="34" charset="77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 dirty="0">
                  <a:latin typeface="Gill Sans MT" panose="020B0502020104020203" pitchFamily="34" charset="77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 dirty="0">
                  <a:latin typeface="Gill Sans MT" panose="020B0502020104020203" pitchFamily="34" charset="77"/>
                  <a:cs typeface="Helvetica Neue Light"/>
                </a:rPr>
                <a:t>(Device Driver)</a:t>
              </a:r>
            </a:p>
          </p:txBody>
        </p:sp>
        <p:sp>
          <p:nvSpPr>
            <p:cNvPr id="6" name="Line 38">
              <a:extLst>
                <a:ext uri="{FF2B5EF4-FFF2-40B4-BE49-F238E27FC236}">
                  <a16:creationId xmlns:a16="http://schemas.microsoft.com/office/drawing/2014/main" id="{A771A1BD-98E7-B846-8B14-A6DA086CB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MT" panose="020B0502020104020203" pitchFamily="34" charset="77"/>
                <a:cs typeface="Helvetica Neue Light"/>
              </a:endParaRPr>
            </a:p>
          </p:txBody>
        </p:sp>
        <p:sp>
          <p:nvSpPr>
            <p:cNvPr id="7" name="Line 39">
              <a:extLst>
                <a:ext uri="{FF2B5EF4-FFF2-40B4-BE49-F238E27FC236}">
                  <a16:creationId xmlns:a16="http://schemas.microsoft.com/office/drawing/2014/main" id="{83C8F4CE-1BCB-1A40-96BC-DE55AD228B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MT" panose="020B0502020104020203" pitchFamily="34" charset="77"/>
                <a:cs typeface="Helvetica Neue Light"/>
              </a:endParaRPr>
            </a:p>
          </p:txBody>
        </p:sp>
        <p:sp>
          <p:nvSpPr>
            <p:cNvPr id="8" name="Rectangle 40">
              <a:extLst>
                <a:ext uri="{FF2B5EF4-FFF2-40B4-BE49-F238E27FC236}">
                  <a16:creationId xmlns:a16="http://schemas.microsoft.com/office/drawing/2014/main" id="{4A578901-C198-6549-83FD-5A43585AC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MT" panose="020B0502020104020203" pitchFamily="34" charset="77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MT" panose="020B0502020104020203" pitchFamily="34" charset="77"/>
                  <a:cs typeface="Helvetica Neue Light"/>
                </a:rPr>
                <a:t>Controller</a:t>
              </a:r>
            </a:p>
          </p:txBody>
        </p: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A18D9BC0-FC85-D541-8EFE-67C63964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MT" panose="020B0502020104020203" pitchFamily="34" charset="77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MT" panose="020B0502020104020203" pitchFamily="34" charset="77"/>
                  <a:cs typeface="Helvetica Neue Light"/>
                </a:rPr>
                <a:t>(Seek+Rot+Xfer)</a:t>
              </a:r>
            </a:p>
          </p:txBody>
        </p:sp>
        <p:sp>
          <p:nvSpPr>
            <p:cNvPr id="10" name="Line 42">
              <a:extLst>
                <a:ext uri="{FF2B5EF4-FFF2-40B4-BE49-F238E27FC236}">
                  <a16:creationId xmlns:a16="http://schemas.microsoft.com/office/drawing/2014/main" id="{EA309782-BA6A-3B40-B6E0-DC6D66EBA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MT" panose="020B0502020104020203" pitchFamily="34" charset="77"/>
                <a:cs typeface="Helvetica Neue Light"/>
              </a:endParaRPr>
            </a:p>
          </p:txBody>
        </p:sp>
        <p:sp>
          <p:nvSpPr>
            <p:cNvPr id="11" name="Line 43">
              <a:extLst>
                <a:ext uri="{FF2B5EF4-FFF2-40B4-BE49-F238E27FC236}">
                  <a16:creationId xmlns:a16="http://schemas.microsoft.com/office/drawing/2014/main" id="{E53B7AC7-3DAC-284D-BFF4-17C9CDCC5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MT" panose="020B0502020104020203" pitchFamily="34" charset="77"/>
                <a:cs typeface="Helvetica Neue Light"/>
              </a:endParaRPr>
            </a:p>
          </p:txBody>
        </p:sp>
        <p:sp>
          <p:nvSpPr>
            <p:cNvPr id="12" name="Text Box 44">
              <a:extLst>
                <a:ext uri="{FF2B5EF4-FFF2-40B4-BE49-F238E27FC236}">
                  <a16:creationId xmlns:a16="http://schemas.microsoft.com/office/drawing/2014/main" id="{8F4FD05E-2232-CB4D-BC11-18B65E863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27" y="3344"/>
              <a:ext cx="73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MT" panose="020B0502020104020203" pitchFamily="34" charset="77"/>
                  <a:cs typeface="Helvetica Neue Light"/>
                </a:rPr>
                <a:t>Request</a:t>
              </a:r>
            </a:p>
          </p:txBody>
        </p:sp>
        <p:sp>
          <p:nvSpPr>
            <p:cNvPr id="13" name="Text Box 45">
              <a:extLst>
                <a:ext uri="{FF2B5EF4-FFF2-40B4-BE49-F238E27FC236}">
                  <a16:creationId xmlns:a16="http://schemas.microsoft.com/office/drawing/2014/main" id="{73B87A91-AE1A-8D46-8C75-6DC80F821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92" y="3344"/>
              <a:ext cx="59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MT" panose="020B0502020104020203" pitchFamily="34" charset="77"/>
                  <a:cs typeface="Helvetica Neue Light"/>
                </a:rPr>
                <a:t>Result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695DD3-41D1-0442-9285-112ECEBFC545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38886013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 – Self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sz="1900" dirty="0"/>
              <a:t>Ignoring queuing and controller times for now</a:t>
            </a:r>
          </a:p>
          <a:p>
            <a:pPr lvl="1"/>
            <a:r>
              <a:rPr lang="en-US" sz="1900" dirty="0">
                <a:solidFill>
                  <a:srgbClr val="0070C0"/>
                </a:solidFill>
              </a:rPr>
              <a:t>Avg seek time of 5ms</a:t>
            </a:r>
            <a:r>
              <a:rPr lang="en-US" sz="1900" dirty="0"/>
              <a:t>, </a:t>
            </a:r>
          </a:p>
          <a:p>
            <a:pPr lvl="1"/>
            <a:r>
              <a:rPr lang="en-US" sz="1900" dirty="0"/>
              <a:t>7200RPM </a:t>
            </a:r>
            <a:r>
              <a:rPr lang="en-US" sz="1900" dirty="0">
                <a:sym typeface="Symbol" charset="0"/>
              </a:rPr>
              <a:t> </a:t>
            </a:r>
            <a:r>
              <a:rPr lang="en-US" sz="1900" dirty="0">
                <a:solidFill>
                  <a:srgbClr val="0070C0"/>
                </a:solidFill>
              </a:rPr>
              <a:t>Time for rotation</a:t>
            </a:r>
            <a:r>
              <a:rPr lang="en-US" sz="1900" dirty="0"/>
              <a:t>: 60000 (</a:t>
            </a:r>
            <a:r>
              <a:rPr lang="en-US" sz="1900" dirty="0" err="1"/>
              <a:t>ms</a:t>
            </a:r>
            <a:r>
              <a:rPr lang="en-US" sz="1900" dirty="0"/>
              <a:t>/min) / 7200(rev/min) ~= </a:t>
            </a:r>
            <a:r>
              <a:rPr lang="en-US" sz="1900" dirty="0">
                <a:solidFill>
                  <a:srgbClr val="0070C0"/>
                </a:solidFill>
              </a:rPr>
              <a:t>8ms</a:t>
            </a:r>
          </a:p>
          <a:p>
            <a:pPr lvl="1"/>
            <a:r>
              <a:rPr lang="en-US" sz="1900" dirty="0">
                <a:solidFill>
                  <a:srgbClr val="0070C0"/>
                </a:solidFill>
              </a:rPr>
              <a:t>Transfer rate of 50MByte/s, block size of 4Kbyte </a:t>
            </a:r>
            <a:r>
              <a:rPr lang="en-US" sz="1900" dirty="0">
                <a:sym typeface="Symbol" panose="05050102010706020507" pitchFamily="18" charset="2"/>
              </a:rPr>
              <a:t></a:t>
            </a:r>
            <a:br>
              <a:rPr lang="en-US" sz="1900" dirty="0">
                <a:sym typeface="Symbol" panose="05050102010706020507" pitchFamily="18" charset="2"/>
              </a:rPr>
            </a:br>
            <a:r>
              <a:rPr lang="en-US" sz="1900" dirty="0">
                <a:sym typeface="Symbol" panose="05050102010706020507" pitchFamily="18" charset="2"/>
              </a:rPr>
              <a:t>4096 bytes/50×10</a:t>
            </a:r>
            <a:r>
              <a:rPr lang="en-US" sz="1900" baseline="30000" dirty="0">
                <a:sym typeface="Symbol" panose="05050102010706020507" pitchFamily="18" charset="2"/>
              </a:rPr>
              <a:t>6</a:t>
            </a:r>
            <a:r>
              <a:rPr lang="en-US" sz="1900" dirty="0">
                <a:sym typeface="Symbol" panose="05050102010706020507" pitchFamily="18" charset="2"/>
              </a:rPr>
              <a:t> (bytes/s) = 81.92 × 10</a:t>
            </a:r>
            <a:r>
              <a:rPr lang="en-US" sz="1900" baseline="30000" dirty="0">
                <a:sym typeface="Symbol" panose="05050102010706020507" pitchFamily="18" charset="2"/>
              </a:rPr>
              <a:t>-6</a:t>
            </a:r>
            <a:r>
              <a:rPr lang="en-US" sz="1900" dirty="0">
                <a:sym typeface="Symbol" panose="05050102010706020507" pitchFamily="18" charset="2"/>
              </a:rPr>
              <a:t> sec  0.082 </a:t>
            </a:r>
            <a:r>
              <a:rPr lang="en-US" sz="1900" dirty="0" err="1">
                <a:sym typeface="Symbol" panose="05050102010706020507" pitchFamily="18" charset="2"/>
              </a:rPr>
              <a:t>ms</a:t>
            </a:r>
            <a:r>
              <a:rPr lang="en-US" sz="1900" dirty="0">
                <a:sym typeface="Symbol" panose="05050102010706020507" pitchFamily="18" charset="2"/>
              </a:rPr>
              <a:t> per block</a:t>
            </a:r>
            <a:endParaRPr lang="en-US" sz="1900" dirty="0"/>
          </a:p>
          <a:p>
            <a:r>
              <a:rPr lang="en-US" dirty="0"/>
              <a:t>Read block from random place on disk:</a:t>
            </a:r>
          </a:p>
          <a:p>
            <a:pPr lvl="1"/>
            <a:r>
              <a:rPr lang="en-US" sz="1900" dirty="0"/>
              <a:t>Seek (5ms) + Rot. Delay (4ms) + Transfer (0.082ms) = 9.082ms</a:t>
            </a:r>
          </a:p>
          <a:p>
            <a:pPr lvl="1"/>
            <a:r>
              <a:rPr lang="en-US" sz="1900" dirty="0" err="1"/>
              <a:t>Approx</a:t>
            </a:r>
            <a:r>
              <a:rPr lang="en-US" sz="1900" dirty="0"/>
              <a:t> 9ms to fetch/put data: 4096 bytes/9.082</a:t>
            </a:r>
            <a:r>
              <a:rPr lang="en-US" sz="1900" dirty="0">
                <a:sym typeface="Symbol" panose="05050102010706020507" pitchFamily="18" charset="2"/>
              </a:rPr>
              <a:t>×10</a:t>
            </a:r>
            <a:r>
              <a:rPr lang="en-US" sz="1900" baseline="30000" dirty="0">
                <a:sym typeface="Symbol" panose="05050102010706020507" pitchFamily="18" charset="2"/>
              </a:rPr>
              <a:t>-3 </a:t>
            </a:r>
            <a:r>
              <a:rPr lang="en-US" sz="1900" dirty="0">
                <a:sym typeface="Symbol" panose="05050102010706020507" pitchFamily="18" charset="2"/>
              </a:rPr>
              <a:t>s  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451KB/s</a:t>
            </a:r>
          </a:p>
          <a:p>
            <a:r>
              <a:rPr lang="en-US" dirty="0"/>
              <a:t>Read block from random place in same cylinder:</a:t>
            </a:r>
          </a:p>
          <a:p>
            <a:pPr lvl="1"/>
            <a:r>
              <a:rPr lang="en-US" sz="1900" dirty="0"/>
              <a:t>Rot. Delay (4ms) + Transfer (0.082ms) = 4.082ms </a:t>
            </a:r>
          </a:p>
          <a:p>
            <a:pPr lvl="1"/>
            <a:r>
              <a:rPr lang="en-US" sz="1900" dirty="0" err="1"/>
              <a:t>Approx</a:t>
            </a:r>
            <a:r>
              <a:rPr lang="en-US" sz="1900" dirty="0"/>
              <a:t> 4ms to fetch/put data: 4096 bytes/4.082</a:t>
            </a:r>
            <a:r>
              <a:rPr lang="en-US" sz="1900" dirty="0">
                <a:sym typeface="Symbol" panose="05050102010706020507" pitchFamily="18" charset="2"/>
              </a:rPr>
              <a:t>×10</a:t>
            </a:r>
            <a:r>
              <a:rPr lang="en-US" sz="1900" baseline="30000" dirty="0">
                <a:sym typeface="Symbol" panose="05050102010706020507" pitchFamily="18" charset="2"/>
              </a:rPr>
              <a:t>-3 </a:t>
            </a:r>
            <a:r>
              <a:rPr lang="en-US" sz="1900" dirty="0">
                <a:sym typeface="Symbol" panose="05050102010706020507" pitchFamily="18" charset="2"/>
              </a:rPr>
              <a:t>s  </a:t>
            </a:r>
            <a:r>
              <a:rPr lang="en-US" sz="1900" dirty="0"/>
              <a:t> 1.03MB/s</a:t>
            </a:r>
          </a:p>
          <a:p>
            <a:r>
              <a:rPr lang="en-US" dirty="0"/>
              <a:t>Read next block on same track:</a:t>
            </a:r>
          </a:p>
          <a:p>
            <a:pPr lvl="1"/>
            <a:r>
              <a:rPr lang="en-US" sz="1900" dirty="0"/>
              <a:t>Transfer (0.082ms): 4096 bytes/0.082</a:t>
            </a:r>
            <a:r>
              <a:rPr lang="en-US" sz="1900" dirty="0">
                <a:sym typeface="Symbol" panose="05050102010706020507" pitchFamily="18" charset="2"/>
              </a:rPr>
              <a:t>×10</a:t>
            </a:r>
            <a:r>
              <a:rPr lang="en-US" sz="1900" baseline="30000" dirty="0">
                <a:sym typeface="Symbol" panose="05050102010706020507" pitchFamily="18" charset="2"/>
              </a:rPr>
              <a:t>-3 </a:t>
            </a:r>
            <a:r>
              <a:rPr lang="en-US" sz="1900" dirty="0">
                <a:sym typeface="Symbol" panose="05050102010706020507" pitchFamily="18" charset="2"/>
              </a:rPr>
              <a:t>s  50MB/sec </a:t>
            </a:r>
            <a:endParaRPr lang="en-US" sz="1900" dirty="0"/>
          </a:p>
          <a:p>
            <a:r>
              <a:rPr lang="en-US" dirty="0">
                <a:solidFill>
                  <a:srgbClr val="FF0000"/>
                </a:solidFill>
              </a:rPr>
              <a:t>Key to using disk effectively (especially for file systems) is to minimize seek and rotational delays</a:t>
            </a:r>
          </a:p>
        </p:txBody>
      </p:sp>
    </p:spTree>
    <p:extLst>
      <p:ext uri="{BB962C8B-B14F-4D97-AF65-F5344CB8AC3E}">
        <p14:creationId xmlns:p14="http://schemas.microsoft.com/office/powerpoint/2010/main" val="1304392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48E8-4A3E-9440-ACAB-B90DEC8029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HDD Controller</a:t>
            </a:r>
          </a:p>
        </p:txBody>
      </p:sp>
    </p:spTree>
    <p:extLst>
      <p:ext uri="{BB962C8B-B14F-4D97-AF65-F5344CB8AC3E}">
        <p14:creationId xmlns:p14="http://schemas.microsoft.com/office/powerpoint/2010/main" val="60381753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6D7E-39AD-2649-8296-5AED1715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78D0-FC61-0347-8BF6-0EC330D3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Days: Device driver would address block of data by cylinder number, head (platter) number, and sector number</a:t>
            </a:r>
          </a:p>
          <a:p>
            <a:r>
              <a:rPr lang="en-US" dirty="0"/>
              <a:t>Now: Hard drive is just an array of sectors</a:t>
            </a:r>
          </a:p>
          <a:p>
            <a:pPr lvl="1"/>
            <a:r>
              <a:rPr lang="en-US" dirty="0"/>
              <a:t>Sector number mapped internally to physical location</a:t>
            </a:r>
          </a:p>
          <a:p>
            <a:pPr lvl="1"/>
            <a:r>
              <a:rPr lang="en-US" dirty="0"/>
              <a:t>Numerically close sectors are probably physically close</a:t>
            </a:r>
          </a:p>
          <a:p>
            <a:r>
              <a:rPr lang="en-US" dirty="0"/>
              <a:t>Lots of other intelligent features</a:t>
            </a:r>
          </a:p>
          <a:p>
            <a:pPr lvl="1"/>
            <a:r>
              <a:rPr lang="en-US" dirty="0"/>
              <a:t>Error Correcting Codes</a:t>
            </a:r>
          </a:p>
          <a:p>
            <a:pPr lvl="1"/>
            <a:r>
              <a:rPr lang="en-US" dirty="0"/>
              <a:t>Sector Sparing</a:t>
            </a:r>
          </a:p>
          <a:p>
            <a:pPr lvl="1"/>
            <a:r>
              <a:rPr lang="en-US" dirty="0"/>
              <a:t>Slip Sparing</a:t>
            </a:r>
          </a:p>
          <a:p>
            <a:pPr lvl="1"/>
            <a:r>
              <a:rPr lang="en-US" dirty="0"/>
              <a:t>Track Skewing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8B8AE-02C5-4347-AF0E-2E5BF1541CC5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3154860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39492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Error Correcting Codes</a:t>
            </a:r>
            <a:endParaRPr lang="en-US" sz="2200" dirty="0"/>
          </a:p>
          <a:p>
            <a:pPr lvl="1"/>
            <a:r>
              <a:rPr lang="en-US" sz="2000" dirty="0"/>
              <a:t>Disk encodes each sector with additional </a:t>
            </a:r>
            <a:r>
              <a:rPr lang="en-US" sz="2000" dirty="0">
                <a:solidFill>
                  <a:srgbClr val="0070C0"/>
                </a:solidFill>
              </a:rPr>
              <a:t>error correcting code</a:t>
            </a:r>
            <a:r>
              <a:rPr lang="en-US" sz="2000" dirty="0"/>
              <a:t> data – allowing it to </a:t>
            </a:r>
            <a:r>
              <a:rPr lang="en-US" sz="2000" dirty="0">
                <a:solidFill>
                  <a:srgbClr val="0070C0"/>
                </a:solidFill>
              </a:rPr>
              <a:t>fix imperfectly read or written data</a:t>
            </a:r>
            <a:endParaRPr lang="en-US" sz="1000" dirty="0"/>
          </a:p>
          <a:p>
            <a:r>
              <a:rPr lang="en-US" sz="2200" dirty="0">
                <a:solidFill>
                  <a:srgbClr val="0070C0"/>
                </a:solidFill>
              </a:rPr>
              <a:t>Sector sparing</a:t>
            </a:r>
          </a:p>
          <a:p>
            <a:pPr lvl="1"/>
            <a:r>
              <a:rPr lang="en-US" sz="2000" dirty="0"/>
              <a:t>Disks are made with tracks and sectors as thin and small as possible</a:t>
            </a:r>
          </a:p>
          <a:p>
            <a:pPr lvl="1"/>
            <a:r>
              <a:rPr lang="en-US" sz="2000" dirty="0"/>
              <a:t>If there are imperfections in a sector, then the sector can not be used for reliably store data</a:t>
            </a:r>
          </a:p>
          <a:p>
            <a:pPr lvl="1"/>
            <a:r>
              <a:rPr lang="en-US" sz="2000" dirty="0"/>
              <a:t>Manufacturers include </a:t>
            </a:r>
            <a:r>
              <a:rPr lang="en-US" sz="2000" dirty="0">
                <a:solidFill>
                  <a:srgbClr val="0070C0"/>
                </a:solidFill>
              </a:rPr>
              <a:t>spare sectors </a:t>
            </a:r>
            <a:r>
              <a:rPr lang="en-US" sz="2000" dirty="0"/>
              <a:t>distributed across each surface</a:t>
            </a:r>
          </a:p>
          <a:p>
            <a:pPr lvl="1"/>
            <a:r>
              <a:rPr lang="en-US" sz="2000" dirty="0"/>
              <a:t>Disk firmware or formatting can remap bad sectors transparently to spare sectors on the same surface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Slip sparing</a:t>
            </a:r>
          </a:p>
          <a:p>
            <a:pPr lvl="1"/>
            <a:r>
              <a:rPr lang="en-US" sz="2000" dirty="0"/>
              <a:t>Remap all sectors (when there is a bad sector) to preserve sequential behavior</a:t>
            </a:r>
          </a:p>
          <a:p>
            <a:pPr lvl="1"/>
            <a:r>
              <a:rPr lang="en-US" sz="2000" dirty="0"/>
              <a:t>Helps in retaining good sequential performance by remapping all sectors from the bad sector to the next spare </a:t>
            </a:r>
          </a:p>
          <a:p>
            <a:pPr lvl="2"/>
            <a:endParaRPr lang="en-US" sz="1800" dirty="0"/>
          </a:p>
          <a:p>
            <a:endParaRPr lang="en-US" sz="22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52405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39492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Track Skewing</a:t>
            </a:r>
          </a:p>
          <a:p>
            <a:pPr lvl="1"/>
            <a:r>
              <a:rPr lang="en-US" sz="2000" dirty="0"/>
              <a:t>Sector numbers offset from one track to the next, to allow for disk head movement for sequential operations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Logical sector zero on each track is staggered from sector zero on the previous track</a:t>
            </a:r>
          </a:p>
          <a:p>
            <a:pPr lvl="2"/>
            <a:r>
              <a:rPr lang="en-US" sz="1800" dirty="0"/>
              <a:t> By an amount corresponding to time it takes the disk to move the head from one track to another</a:t>
            </a:r>
          </a:p>
          <a:p>
            <a:pPr lvl="2"/>
            <a:endParaRPr lang="en-US" sz="1800" dirty="0"/>
          </a:p>
          <a:p>
            <a:endParaRPr lang="en-US" sz="22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4650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Typical Numbers for Magnetic Disk (self reading)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77265"/>
              </p:ext>
            </p:extLst>
          </p:nvPr>
        </p:nvGraphicFramePr>
        <p:xfrm>
          <a:off x="609599" y="1484784"/>
          <a:ext cx="7924800" cy="366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681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5735119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Parameter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Info/Range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Space/Density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Space: 14TB (Seagate), 8 platters, in 3½ inch form factor!</a:t>
                      </a:r>
                      <a:b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Areal Density: ≥ 1 Terabit/square inch! (PMR, Helium, …)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Seek Time</a:t>
                      </a:r>
                    </a:p>
                  </a:txBody>
                  <a:tcPr marL="68911" marR="68911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Typically 4-6 milliseconds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Rotational Latency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Most laptop/desktop disks rotate at 3600-7200 RPM 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(16-8 </a:t>
                      </a:r>
                      <a:r>
                        <a:rPr lang="en-US" sz="1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</a:t>
                      </a: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/rotation). Server disks up to 15,000 RPM.</a:t>
                      </a:r>
                    </a:p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latency is halfway around disk so 4-8 milliseconds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Controller Time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Depends on controller hardware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Transfer Time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Typically 50 to 250 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Diameter: ranges from  1 in to 5.25 in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</a:t>
                      </a:r>
                    </a:p>
                  </a:txBody>
                  <a:tcPr marL="68911" marR="68911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Used to drop by a factor of two every 1.5 years (or faster), now slowing down</a:t>
                      </a:r>
                    </a:p>
                  </a:txBody>
                  <a:tcPr marL="68911" marR="68911" marT="34290" marB="34290"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9641B65-A23D-C641-A8EC-B5B3DA426CAC}"/>
              </a:ext>
            </a:extLst>
          </p:cNvPr>
          <p:cNvSpPr/>
          <p:nvPr/>
        </p:nvSpPr>
        <p:spPr bwMode="auto">
          <a:xfrm>
            <a:off x="609599" y="1484784"/>
            <a:ext cx="7924800" cy="3522712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1617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65ACF-6A87-4C2B-A69F-ABFA8BD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HDDs (Self reading)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4BF2B-40CF-4158-91D1-8D41970E4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X14 (2018)</a:t>
            </a:r>
          </a:p>
          <a:p>
            <a:pPr lvl="1"/>
            <a:r>
              <a:rPr lang="en-US" dirty="0"/>
              <a:t>14 TB hard disk</a:t>
            </a:r>
          </a:p>
          <a:p>
            <a:pPr lvl="2"/>
            <a:r>
              <a:rPr lang="en-US" dirty="0"/>
              <a:t>8 platters, 16 heads</a:t>
            </a:r>
          </a:p>
          <a:p>
            <a:pPr lvl="2"/>
            <a:r>
              <a:rPr lang="en-US" dirty="0"/>
              <a:t>Helium filled: reduce friction and power</a:t>
            </a:r>
          </a:p>
          <a:p>
            <a:pPr lvl="1"/>
            <a:r>
              <a:rPr lang="en-US" dirty="0"/>
              <a:t>4.16ms average seek time</a:t>
            </a:r>
          </a:p>
          <a:p>
            <a:pPr lvl="1"/>
            <a:r>
              <a:rPr lang="en-US" dirty="0"/>
              <a:t>4096 byte physical sectors</a:t>
            </a:r>
          </a:p>
          <a:p>
            <a:pPr lvl="1"/>
            <a:r>
              <a:rPr lang="en-US" dirty="0"/>
              <a:t>7200 RPMs</a:t>
            </a:r>
          </a:p>
          <a:p>
            <a:pPr lvl="1"/>
            <a:r>
              <a:rPr lang="en-US" dirty="0"/>
              <a:t>6 Gbps SATA /12Gbps SAS interface</a:t>
            </a:r>
          </a:p>
          <a:p>
            <a:pPr lvl="2"/>
            <a:r>
              <a:rPr lang="en-US" dirty="0"/>
              <a:t>261MB/s MAX transfer rate</a:t>
            </a:r>
          </a:p>
          <a:p>
            <a:pPr lvl="2"/>
            <a:r>
              <a:rPr lang="en-US" dirty="0"/>
              <a:t>Cache size: 256MB </a:t>
            </a:r>
          </a:p>
          <a:p>
            <a:pPr lvl="1"/>
            <a:r>
              <a:rPr lang="en-US" dirty="0"/>
              <a:t>Price: $615 (&lt; $0.05/GB)</a:t>
            </a:r>
          </a:p>
          <a:p>
            <a:endParaRPr lang="en-US" dirty="0"/>
          </a:p>
          <a:p>
            <a:r>
              <a:rPr lang="en-US" dirty="0"/>
              <a:t>IBM Personal Computer/AT (1986)</a:t>
            </a:r>
          </a:p>
          <a:p>
            <a:pPr lvl="1"/>
            <a:r>
              <a:rPr lang="en-US" dirty="0"/>
              <a:t>30 MB hard disk</a:t>
            </a:r>
          </a:p>
          <a:p>
            <a:pPr lvl="1"/>
            <a:r>
              <a:rPr lang="en-US" dirty="0"/>
              <a:t>30-40ms seek time</a:t>
            </a:r>
          </a:p>
          <a:p>
            <a:pPr lvl="1"/>
            <a:r>
              <a:rPr lang="en-US" dirty="0"/>
              <a:t>0.7-1 MB/s (est.)</a:t>
            </a:r>
          </a:p>
          <a:p>
            <a:pPr lvl="1"/>
            <a:r>
              <a:rPr lang="en-US" dirty="0"/>
              <a:t>Price: $500 ($17K/GB, 340,000x more expensive 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71C9D-62DF-496B-823B-A3A11572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628180"/>
            <a:ext cx="2066544" cy="297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2194B-974E-8B48-B569-8C206B751B2D}"/>
              </a:ext>
            </a:extLst>
          </p:cNvPr>
          <p:cNvSpPr txBox="1"/>
          <p:nvPr/>
        </p:nvSpPr>
        <p:spPr>
          <a:xfrm>
            <a:off x="42118" y="6622449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CS162 </a:t>
            </a:r>
            <a:r>
              <a:rPr lang="en-US" sz="1000" b="0" i="0" dirty="0" err="1">
                <a:latin typeface="Calibri" pitchFamily="34" charset="0"/>
              </a:rPr>
              <a:t>Univ</a:t>
            </a:r>
            <a:r>
              <a:rPr lang="en-US" sz="1000" b="0" i="0" dirty="0">
                <a:latin typeface="Calibri" pitchFamily="34" charset="0"/>
              </a:rPr>
              <a:t> of California Berkeley</a:t>
            </a:r>
          </a:p>
        </p:txBody>
      </p:sp>
    </p:spTree>
    <p:extLst>
      <p:ext uri="{BB962C8B-B14F-4D97-AF65-F5344CB8AC3E}">
        <p14:creationId xmlns:p14="http://schemas.microsoft.com/office/powerpoint/2010/main" val="1480512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71D6-9E8D-4A41-A9E5-BD5C7881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59C63-40CD-6D4F-BF42-6921A56B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Disk Drives – had magical run </a:t>
            </a:r>
          </a:p>
          <a:p>
            <a:r>
              <a:rPr lang="en-US" dirty="0"/>
              <a:t>Tremendous improvement in HDD technology</a:t>
            </a:r>
          </a:p>
          <a:p>
            <a:pPr lvl="1"/>
            <a:r>
              <a:rPr lang="en-US" dirty="0"/>
              <a:t>Smaller sizes</a:t>
            </a:r>
          </a:p>
          <a:p>
            <a:pPr lvl="1"/>
            <a:r>
              <a:rPr lang="en-US" dirty="0"/>
              <a:t>More information</a:t>
            </a:r>
          </a:p>
          <a:p>
            <a:pPr lvl="1"/>
            <a:r>
              <a:rPr lang="en-US" dirty="0"/>
              <a:t>Less power</a:t>
            </a:r>
          </a:p>
          <a:p>
            <a:pPr lvl="1"/>
            <a:r>
              <a:rPr lang="en-US" dirty="0"/>
              <a:t>Low cost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Higher reliability</a:t>
            </a:r>
          </a:p>
          <a:p>
            <a:pPr lvl="1"/>
            <a:r>
              <a:rPr lang="en-US" dirty="0"/>
              <a:t>A lot of intelligence</a:t>
            </a:r>
          </a:p>
          <a:p>
            <a:r>
              <a:rPr lang="en-US" dirty="0"/>
              <a:t>SSD are now becoming main stream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514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Reading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CS162, Operating Systems and Systems Programming, University of California, Berkeley</a:t>
            </a:r>
            <a:endParaRPr lang="en-US" dirty="0">
              <a:solidFill>
                <a:schemeClr val="dk1"/>
              </a:solidFill>
              <a:ea typeface="Gill Sans"/>
              <a:sym typeface="Gill Sans"/>
            </a:endParaRPr>
          </a:p>
          <a:p>
            <a:r>
              <a:rPr lang="en-US" dirty="0">
                <a:solidFill>
                  <a:schemeClr val="dk1"/>
                </a:solidFill>
                <a:ea typeface="Gill Sans"/>
                <a:sym typeface="Gill Sans"/>
              </a:rPr>
              <a:t>Book: Operating System Concepts, 10</a:t>
            </a:r>
            <a:r>
              <a:rPr lang="en-US" baseline="30000" dirty="0">
                <a:solidFill>
                  <a:schemeClr val="dk1"/>
                </a:solidFill>
                <a:ea typeface="Gill Sans"/>
                <a:sym typeface="Gill Sans"/>
              </a:rPr>
              <a:t>th</a:t>
            </a:r>
            <a:r>
              <a:rPr lang="en-US" dirty="0">
                <a:solidFill>
                  <a:schemeClr val="dk1"/>
                </a:solidFill>
                <a:ea typeface="Gill Sans"/>
                <a:sym typeface="Gill Sans"/>
              </a:rPr>
              <a:t> Edition, by </a:t>
            </a:r>
            <a:r>
              <a:rPr lang="en-US" dirty="0" err="1">
                <a:solidFill>
                  <a:schemeClr val="dk1"/>
                </a:solidFill>
                <a:ea typeface="Gill Sans"/>
                <a:sym typeface="Gill Sans"/>
              </a:rPr>
              <a:t>Silberschatz</a:t>
            </a:r>
            <a:r>
              <a:rPr lang="en-US" dirty="0">
                <a:solidFill>
                  <a:schemeClr val="dk1"/>
                </a:solidFill>
                <a:ea typeface="Gill Sans"/>
                <a:sym typeface="Gill Sans"/>
              </a:rPr>
              <a:t>, Galvin, and Gagne</a:t>
            </a:r>
          </a:p>
          <a:p>
            <a:endParaRPr lang="en-US" altLang="ko-KR" dirty="0">
              <a:ea typeface="굴림" panose="020B0600000101010101" pitchFamily="34" charset="-127"/>
            </a:endParaRPr>
          </a:p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4689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D96D-B780-5B46-B108-DAA111B7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F2B3-1DA4-FE4C-9D08-598192B9D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Persistent Storage Technologies</a:t>
            </a:r>
          </a:p>
          <a:p>
            <a:r>
              <a:rPr lang="en-US" dirty="0"/>
              <a:t>Hard Disk Drives</a:t>
            </a:r>
          </a:p>
          <a:p>
            <a:r>
              <a:rPr lang="en-US" dirty="0"/>
              <a:t>Solid State Drive (SDD)</a:t>
            </a:r>
          </a:p>
        </p:txBody>
      </p:sp>
    </p:spTree>
    <p:extLst>
      <p:ext uri="{BB962C8B-B14F-4D97-AF65-F5344CB8AC3E}">
        <p14:creationId xmlns:p14="http://schemas.microsoft.com/office/powerpoint/2010/main" val="17416468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/>
          <p:nvPr/>
        </p:nvSpPr>
        <p:spPr>
          <a:xfrm>
            <a:off x="314325" y="2343150"/>
            <a:ext cx="1063352" cy="1119806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Compiler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0" name="Google Shape;580;p27"/>
          <p:cNvSpPr/>
          <p:nvPr/>
        </p:nvSpPr>
        <p:spPr>
          <a:xfrm>
            <a:off x="105323" y="1200151"/>
            <a:ext cx="9144000" cy="416643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050">
              <a:solidFill>
                <a:schemeClr val="lt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81" name="Google Shape;581;p27"/>
          <p:cNvSpPr/>
          <p:nvPr/>
        </p:nvSpPr>
        <p:spPr>
          <a:xfrm>
            <a:off x="5200413" y="2343151"/>
            <a:ext cx="3426311" cy="702635"/>
          </a:xfrm>
          <a:prstGeom prst="rect">
            <a:avLst/>
          </a:prstGeom>
          <a:solidFill>
            <a:srgbClr val="9E78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Process 2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90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82" name="Google Shape;582;p27"/>
          <p:cNvSpPr/>
          <p:nvPr/>
        </p:nvSpPr>
        <p:spPr>
          <a:xfrm>
            <a:off x="6281272" y="1424805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Running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Program 2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3" name="Google Shape;583;p27"/>
          <p:cNvSpPr/>
          <p:nvPr/>
        </p:nvSpPr>
        <p:spPr>
          <a:xfrm>
            <a:off x="6467010" y="2137436"/>
            <a:ext cx="1007813" cy="34818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System Libs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4" name="Google Shape;584;p27"/>
          <p:cNvSpPr txBox="1">
            <a:spLocks noGrp="1"/>
          </p:cNvSpPr>
          <p:nvPr>
            <p:ph type="title"/>
          </p:nvPr>
        </p:nvSpPr>
        <p:spPr>
          <a:xfrm>
            <a:off x="722063" y="364658"/>
            <a:ext cx="716280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Gill Sans"/>
              </a:rPr>
              <a:t>Where are we?</a:t>
            </a:r>
            <a:endParaRPr dirty="0"/>
          </a:p>
        </p:txBody>
      </p:sp>
      <p:sp>
        <p:nvSpPr>
          <p:cNvPr id="585" name="Google Shape;585;p27"/>
          <p:cNvSpPr/>
          <p:nvPr/>
        </p:nvSpPr>
        <p:spPr>
          <a:xfrm>
            <a:off x="490537" y="3663054"/>
            <a:ext cx="8339138" cy="1266824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1651394" y="3773782"/>
            <a:ext cx="1296594" cy="628650"/>
          </a:xfrm>
          <a:prstGeom prst="roundRect">
            <a:avLst>
              <a:gd name="adj" fmla="val 16667"/>
            </a:avLst>
          </a:prstGeom>
          <a:solidFill>
            <a:srgbClr val="BED1FE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Processor</a:t>
            </a: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87" name="Google Shape;587;p27"/>
          <p:cNvSpPr/>
          <p:nvPr/>
        </p:nvSpPr>
        <p:spPr>
          <a:xfrm>
            <a:off x="3757250" y="3808905"/>
            <a:ext cx="1320456" cy="729854"/>
          </a:xfrm>
          <a:prstGeom prst="rect">
            <a:avLst/>
          </a:prstGeom>
          <a:solidFill>
            <a:srgbClr val="5AAE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Memory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8" name="Google Shape;588;p27"/>
          <p:cNvGrpSpPr/>
          <p:nvPr/>
        </p:nvGrpSpPr>
        <p:grpSpPr>
          <a:xfrm>
            <a:off x="2433638" y="4116682"/>
            <a:ext cx="400050" cy="228600"/>
            <a:chOff x="3124200" y="3657600"/>
            <a:chExt cx="533400" cy="304800"/>
          </a:xfrm>
        </p:grpSpPr>
        <p:sp>
          <p:nvSpPr>
            <p:cNvPr id="589" name="Google Shape;589;p27"/>
            <p:cNvSpPr/>
            <p:nvPr/>
          </p:nvSpPr>
          <p:spPr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5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endParaRPr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5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endParaRPr>
            </a:p>
          </p:txBody>
        </p:sp>
      </p:grpSp>
      <p:sp>
        <p:nvSpPr>
          <p:cNvPr id="591" name="Google Shape;591;p27"/>
          <p:cNvSpPr/>
          <p:nvPr/>
        </p:nvSpPr>
        <p:spPr>
          <a:xfrm>
            <a:off x="4074863" y="4070240"/>
            <a:ext cx="457200" cy="285750"/>
          </a:xfrm>
          <a:prstGeom prst="rect">
            <a:avLst/>
          </a:prstGeom>
          <a:solidFill>
            <a:srgbClr val="FBBA03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3976688" y="4138709"/>
            <a:ext cx="457200" cy="285750"/>
          </a:xfrm>
          <a:prstGeom prst="rect">
            <a:avLst/>
          </a:prstGeom>
          <a:solidFill>
            <a:srgbClr val="CC3333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593" name="Google Shape;593;p27"/>
          <p:cNvSpPr/>
          <p:nvPr/>
        </p:nvSpPr>
        <p:spPr>
          <a:xfrm>
            <a:off x="3878512" y="4201265"/>
            <a:ext cx="457200" cy="297624"/>
          </a:xfrm>
          <a:prstGeom prst="rect">
            <a:avLst/>
          </a:prstGeom>
          <a:solidFill>
            <a:srgbClr val="78FE7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grpSp>
        <p:nvGrpSpPr>
          <p:cNvPr id="594" name="Google Shape;594;p27"/>
          <p:cNvGrpSpPr/>
          <p:nvPr/>
        </p:nvGrpSpPr>
        <p:grpSpPr>
          <a:xfrm>
            <a:off x="3321682" y="3762583"/>
            <a:ext cx="538850" cy="532532"/>
            <a:chOff x="4118129" y="2654300"/>
            <a:chExt cx="718466" cy="828477"/>
          </a:xfrm>
        </p:grpSpPr>
        <p:sp>
          <p:nvSpPr>
            <p:cNvPr id="595" name="Google Shape;595;p27"/>
            <p:cNvSpPr/>
            <p:nvPr/>
          </p:nvSpPr>
          <p:spPr>
            <a:xfrm>
              <a:off x="4178300" y="2720777"/>
              <a:ext cx="609598" cy="762000"/>
            </a:xfrm>
            <a:prstGeom prst="rect">
              <a:avLst/>
            </a:prstGeom>
            <a:solidFill>
              <a:schemeClr val="lt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endParaRPr sz="105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endParaRPr>
            </a:p>
          </p:txBody>
        </p:sp>
        <p:sp>
          <p:nvSpPr>
            <p:cNvPr id="596" name="Google Shape;596;p27"/>
            <p:cNvSpPr txBox="1"/>
            <p:nvPr/>
          </p:nvSpPr>
          <p:spPr>
            <a:xfrm>
              <a:off x="4118129" y="2654300"/>
              <a:ext cx="718466" cy="610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Calibri" panose="020F0502020204030204" pitchFamily="34" charset="0"/>
                  <a:ea typeface="Gill Sans"/>
                  <a:cs typeface="Calibri" panose="020F0502020204030204" pitchFamily="34" charset="0"/>
                  <a:sym typeface="Gill Sans"/>
                </a:rPr>
                <a:t>PgTbl</a:t>
              </a:r>
              <a:endParaRPr sz="105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Calibri" panose="020F0502020204030204" pitchFamily="34" charset="0"/>
                  <a:ea typeface="Gill Sans"/>
                  <a:cs typeface="Calibri" panose="020F0502020204030204" pitchFamily="34" charset="0"/>
                  <a:sym typeface="Gill Sans"/>
                </a:rPr>
                <a:t>&amp; TLB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97" name="Google Shape;597;p27"/>
          <p:cNvCxnSpPr/>
          <p:nvPr/>
        </p:nvCxnSpPr>
        <p:spPr>
          <a:xfrm rot="10800000" flipH="1">
            <a:off x="2947987" y="4234481"/>
            <a:ext cx="954827" cy="1853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8" name="Google Shape;598;p27"/>
          <p:cNvCxnSpPr/>
          <p:nvPr/>
        </p:nvCxnSpPr>
        <p:spPr>
          <a:xfrm>
            <a:off x="2700338" y="4259495"/>
            <a:ext cx="1331775" cy="163125"/>
          </a:xfrm>
          <a:prstGeom prst="curvedConnector3">
            <a:avLst>
              <a:gd name="adj1" fmla="val 23533"/>
            </a:avLst>
          </a:prstGeom>
          <a:solidFill>
            <a:schemeClr val="accent1"/>
          </a:solidFill>
          <a:ln w="22225" cap="flat" cmpd="sng">
            <a:solidFill>
              <a:schemeClr val="dk1"/>
            </a:solidFill>
            <a:prstDash val="solid"/>
            <a:round/>
            <a:headEnd type="triangle" w="sm" len="sm"/>
            <a:tailEnd type="triangle" w="med" len="med"/>
          </a:ln>
        </p:spPr>
      </p:cxnSp>
      <p:sp>
        <p:nvSpPr>
          <p:cNvPr id="599" name="Google Shape;599;p27"/>
          <p:cNvSpPr/>
          <p:nvPr/>
        </p:nvSpPr>
        <p:spPr>
          <a:xfrm>
            <a:off x="5233574" y="3761071"/>
            <a:ext cx="733425" cy="729854"/>
          </a:xfrm>
          <a:prstGeom prst="can">
            <a:avLst>
              <a:gd name="adj" fmla="val 25000"/>
            </a:avLst>
          </a:prstGeom>
          <a:solidFill>
            <a:srgbClr val="FF00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Storage</a:t>
            </a:r>
            <a:endParaRPr sz="120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pic>
        <p:nvPicPr>
          <p:cNvPr id="600" name="Google Shape;60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227103" y="3729727"/>
            <a:ext cx="952862" cy="9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7"/>
          <p:cNvSpPr txBox="1"/>
          <p:nvPr/>
        </p:nvSpPr>
        <p:spPr>
          <a:xfrm>
            <a:off x="6232029" y="3698811"/>
            <a:ext cx="840615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Networks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2" name="Google Shape;602;p27"/>
          <p:cNvSpPr txBox="1"/>
          <p:nvPr/>
        </p:nvSpPr>
        <p:spPr>
          <a:xfrm>
            <a:off x="473453" y="4000209"/>
            <a:ext cx="103658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Hardware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03" name="Google Shape;603;p27"/>
          <p:cNvCxnSpPr>
            <a:endCxn id="599" idx="3"/>
          </p:cNvCxnSpPr>
          <p:nvPr/>
        </p:nvCxnSpPr>
        <p:spPr>
          <a:xfrm rot="10800000">
            <a:off x="5600286" y="4490925"/>
            <a:ext cx="0" cy="248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604" name="Google Shape;604;p27"/>
          <p:cNvCxnSpPr/>
          <p:nvPr/>
        </p:nvCxnSpPr>
        <p:spPr>
          <a:xfrm rot="10800000">
            <a:off x="6668873" y="4498889"/>
            <a:ext cx="0" cy="24048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605" name="Google Shape;605;p27"/>
          <p:cNvCxnSpPr/>
          <p:nvPr/>
        </p:nvCxnSpPr>
        <p:spPr>
          <a:xfrm rot="10800000">
            <a:off x="3231749" y="4236334"/>
            <a:ext cx="0" cy="50304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606" name="Google Shape;606;p27"/>
          <p:cNvCxnSpPr>
            <a:endCxn id="607" idx="1"/>
          </p:cNvCxnSpPr>
          <p:nvPr/>
        </p:nvCxnSpPr>
        <p:spPr>
          <a:xfrm>
            <a:off x="3079237" y="4744040"/>
            <a:ext cx="81832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07" name="Google Shape;607;p27"/>
          <p:cNvSpPr/>
          <p:nvPr/>
        </p:nvSpPr>
        <p:spPr>
          <a:xfrm>
            <a:off x="3897562" y="4634103"/>
            <a:ext cx="783230" cy="21987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05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I/O Ctrlr</a:t>
            </a:r>
            <a:endParaRPr sz="1050" b="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cxnSp>
        <p:nvCxnSpPr>
          <p:cNvPr id="608" name="Google Shape;608;p27"/>
          <p:cNvCxnSpPr>
            <a:stCxn id="607" idx="3"/>
          </p:cNvCxnSpPr>
          <p:nvPr/>
        </p:nvCxnSpPr>
        <p:spPr>
          <a:xfrm>
            <a:off x="4680791" y="4744040"/>
            <a:ext cx="385942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09" name="Google Shape;609;p27"/>
          <p:cNvSpPr txBox="1"/>
          <p:nvPr/>
        </p:nvSpPr>
        <p:spPr>
          <a:xfrm>
            <a:off x="646275" y="3545782"/>
            <a:ext cx="1120898" cy="253885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ISA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0" name="Google Shape;610;p27"/>
          <p:cNvSpPr/>
          <p:nvPr/>
        </p:nvSpPr>
        <p:spPr>
          <a:xfrm>
            <a:off x="1466850" y="3006919"/>
            <a:ext cx="7315201" cy="702635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lt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Operating System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1" name="Google Shape;611;p27"/>
          <p:cNvSpPr/>
          <p:nvPr/>
        </p:nvSpPr>
        <p:spPr>
          <a:xfrm>
            <a:off x="1651395" y="2343151"/>
            <a:ext cx="3426311" cy="702635"/>
          </a:xfrm>
          <a:prstGeom prst="rect">
            <a:avLst/>
          </a:prstGeom>
          <a:solidFill>
            <a:srgbClr val="9E78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Process 1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900">
              <a:solidFill>
                <a:schemeClr val="dk1"/>
              </a:solidFill>
              <a:latin typeface="Calibri" panose="020F0502020204030204" pitchFamily="34" charset="0"/>
              <a:ea typeface="Gill Sans"/>
              <a:cs typeface="Calibri" panose="020F0502020204030204" pitchFamily="34" charset="0"/>
              <a:sym typeface="Gill Sans"/>
            </a:endParaRPr>
          </a:p>
        </p:txBody>
      </p:sp>
      <p:sp>
        <p:nvSpPr>
          <p:cNvPr id="612" name="Google Shape;612;p27"/>
          <p:cNvSpPr txBox="1"/>
          <p:nvPr/>
        </p:nvSpPr>
        <p:spPr>
          <a:xfrm>
            <a:off x="1684020" y="2857276"/>
            <a:ext cx="721043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Threads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3" name="Google Shape;613;p27"/>
          <p:cNvSpPr/>
          <p:nvPr/>
        </p:nvSpPr>
        <p:spPr>
          <a:xfrm>
            <a:off x="4573838" y="4116682"/>
            <a:ext cx="473510" cy="360007"/>
          </a:xfrm>
          <a:prstGeom prst="rect">
            <a:avLst/>
          </a:prstGeom>
          <a:solidFill>
            <a:srgbClr val="BDBDBD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900" b="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OS Mem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4" name="Google Shape;614;p27"/>
          <p:cNvSpPr txBox="1"/>
          <p:nvPr/>
        </p:nvSpPr>
        <p:spPr>
          <a:xfrm>
            <a:off x="2494236" y="2859308"/>
            <a:ext cx="1163147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Address Spaces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5" name="Google Shape;615;p27"/>
          <p:cNvSpPr txBox="1"/>
          <p:nvPr/>
        </p:nvSpPr>
        <p:spPr>
          <a:xfrm>
            <a:off x="3750414" y="2858732"/>
            <a:ext cx="512439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Files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6" name="Google Shape;616;p27"/>
          <p:cNvSpPr txBox="1"/>
          <p:nvPr/>
        </p:nvSpPr>
        <p:spPr>
          <a:xfrm>
            <a:off x="4360589" y="2858732"/>
            <a:ext cx="633468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Sockets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7" name="Google Shape;617;p27"/>
          <p:cNvSpPr txBox="1"/>
          <p:nvPr/>
        </p:nvSpPr>
        <p:spPr>
          <a:xfrm>
            <a:off x="5233038" y="2857276"/>
            <a:ext cx="721043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Threads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8" name="Google Shape;618;p27"/>
          <p:cNvSpPr txBox="1"/>
          <p:nvPr/>
        </p:nvSpPr>
        <p:spPr>
          <a:xfrm>
            <a:off x="6043254" y="2859308"/>
            <a:ext cx="1163147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Address Spaces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9" name="Google Shape;619;p27"/>
          <p:cNvSpPr txBox="1"/>
          <p:nvPr/>
        </p:nvSpPr>
        <p:spPr>
          <a:xfrm>
            <a:off x="7299432" y="2858732"/>
            <a:ext cx="512439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Files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0" name="Google Shape;620;p27"/>
          <p:cNvSpPr txBox="1"/>
          <p:nvPr/>
        </p:nvSpPr>
        <p:spPr>
          <a:xfrm>
            <a:off x="7909607" y="2858732"/>
            <a:ext cx="633468" cy="207719"/>
          </a:xfrm>
          <a:prstGeom prst="rect">
            <a:avLst/>
          </a:prstGeom>
          <a:solidFill>
            <a:srgbClr val="EFE68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 i="1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Sockets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1" name="Google Shape;621;p27"/>
          <p:cNvSpPr/>
          <p:nvPr/>
        </p:nvSpPr>
        <p:spPr>
          <a:xfrm>
            <a:off x="2665163" y="1429346"/>
            <a:ext cx="1510752" cy="1103790"/>
          </a:xfrm>
          <a:prstGeom prst="foldedCorner">
            <a:avLst>
              <a:gd name="adj" fmla="val 21333"/>
            </a:avLst>
          </a:prstGeom>
          <a:solidFill>
            <a:schemeClr val="accent6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Running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Program 1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2" name="Google Shape;622;p27"/>
          <p:cNvSpPr/>
          <p:nvPr/>
        </p:nvSpPr>
        <p:spPr>
          <a:xfrm>
            <a:off x="2850901" y="2141976"/>
            <a:ext cx="1007813" cy="34818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4668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>
                <a:solidFill>
                  <a:schemeClr val="dk1"/>
                </a:solidFill>
                <a:latin typeface="Calibri" panose="020F0502020204030204" pitchFamily="34" charset="0"/>
                <a:ea typeface="Gill Sans"/>
                <a:cs typeface="Calibri" panose="020F0502020204030204" pitchFamily="34" charset="0"/>
                <a:sym typeface="Gill Sans"/>
              </a:rPr>
              <a:t>System Libs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 Box 7">
            <a:extLst>
              <a:ext uri="{FF2B5EF4-FFF2-40B4-BE49-F238E27FC236}">
                <a16:creationId xmlns:a16="http://schemas.microsoft.com/office/drawing/2014/main" id="{DD5AA094-9406-8A4B-87A3-C4576AD18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550236"/>
            <a:ext cx="2995798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CS162 © UCB Spring 2021</a:t>
            </a:r>
          </a:p>
        </p:txBody>
      </p:sp>
    </p:spTree>
    <p:extLst>
      <p:ext uri="{BB962C8B-B14F-4D97-AF65-F5344CB8AC3E}">
        <p14:creationId xmlns:p14="http://schemas.microsoft.com/office/powerpoint/2010/main" val="24854633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E48A-C261-0A42-868B-4CAC011DF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Persistent Storage Technologies</a:t>
            </a:r>
          </a:p>
        </p:txBody>
      </p:sp>
    </p:spTree>
    <p:extLst>
      <p:ext uri="{BB962C8B-B14F-4D97-AF65-F5344CB8AC3E}">
        <p14:creationId xmlns:p14="http://schemas.microsoft.com/office/powerpoint/2010/main" val="27050793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9317-F914-F14B-B442-7560278C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Storage for File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281B9-EC3F-E147-AE09-3F0DF4375FA6}"/>
              </a:ext>
            </a:extLst>
          </p:cNvPr>
          <p:cNvSpPr txBox="1"/>
          <p:nvPr/>
        </p:nvSpPr>
        <p:spPr>
          <a:xfrm>
            <a:off x="208548" y="1074410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I/O API and</a:t>
            </a:r>
          </a:p>
          <a:p>
            <a:pPr algn="ctr"/>
            <a:r>
              <a:rPr lang="en-US" sz="2000" b="1" dirty="0" err="1">
                <a:latin typeface="Helvetica" pitchFamily="2" charset="0"/>
              </a:rPr>
              <a:t>syscalls</a:t>
            </a:r>
            <a:endParaRPr lang="en-US" sz="2000" b="1" dirty="0">
              <a:latin typeface="Helvetica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CE3040-ED84-6F4E-8171-9D876E574A4A}"/>
              </a:ext>
            </a:extLst>
          </p:cNvPr>
          <p:cNvCxnSpPr/>
          <p:nvPr/>
        </p:nvCxnSpPr>
        <p:spPr>
          <a:xfrm>
            <a:off x="208548" y="1905407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C8AA6B-9801-B142-BEE8-10AF559F951E}"/>
              </a:ext>
            </a:extLst>
          </p:cNvPr>
          <p:cNvSpPr/>
          <p:nvPr/>
        </p:nvSpPr>
        <p:spPr>
          <a:xfrm>
            <a:off x="2454442" y="1143371"/>
            <a:ext cx="2679031" cy="545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Variable-Size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9C8AF-6F20-A440-83BF-59935AA1BA51}"/>
              </a:ext>
            </a:extLst>
          </p:cNvPr>
          <p:cNvSpPr txBox="1"/>
          <p:nvPr/>
        </p:nvSpPr>
        <p:spPr>
          <a:xfrm>
            <a:off x="208547" y="2219452"/>
            <a:ext cx="202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File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D2F08-08AE-3149-ABBB-7E14CF48F8CE}"/>
              </a:ext>
            </a:extLst>
          </p:cNvPr>
          <p:cNvCxnSpPr/>
          <p:nvPr/>
        </p:nvCxnSpPr>
        <p:spPr>
          <a:xfrm>
            <a:off x="208547" y="2925835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43210-7E5F-7A46-8F49-3AAC9E2E86C1}"/>
              </a:ext>
            </a:extLst>
          </p:cNvPr>
          <p:cNvSpPr/>
          <p:nvPr/>
        </p:nvSpPr>
        <p:spPr>
          <a:xfrm>
            <a:off x="2454441" y="2163799"/>
            <a:ext cx="3064043" cy="545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C51AB-7D9D-804A-9539-FC9DB3699215}"/>
              </a:ext>
            </a:extLst>
          </p:cNvPr>
          <p:cNvSpPr txBox="1"/>
          <p:nvPr/>
        </p:nvSpPr>
        <p:spPr>
          <a:xfrm>
            <a:off x="5743073" y="2021016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itchFamily="2" charset="0"/>
              </a:rPr>
              <a:t>Logical Index,</a:t>
            </a:r>
            <a:br>
              <a:rPr lang="en-US" sz="2000" i="1" dirty="0">
                <a:latin typeface="Helvetica" pitchFamily="2" charset="0"/>
              </a:rPr>
            </a:br>
            <a:r>
              <a:rPr lang="en-US" sz="2000" i="1" dirty="0">
                <a:latin typeface="Helvetica" pitchFamily="2" charset="0"/>
              </a:rPr>
              <a:t>Typically 4 KB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B9164-3FCF-AA40-9FF5-3A99DA56880F}"/>
              </a:ext>
            </a:extLst>
          </p:cNvPr>
          <p:cNvSpPr txBox="1"/>
          <p:nvPr/>
        </p:nvSpPr>
        <p:spPr>
          <a:xfrm>
            <a:off x="208546" y="3530764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Hardware Devices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9FC16-6DE6-6846-8709-56783F718E16}"/>
              </a:ext>
            </a:extLst>
          </p:cNvPr>
          <p:cNvSpPr txBox="1"/>
          <p:nvPr/>
        </p:nvSpPr>
        <p:spPr>
          <a:xfrm>
            <a:off x="5566608" y="1171025"/>
            <a:ext cx="237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itchFamily="2" charset="0"/>
              </a:rPr>
              <a:t>Memory Address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D9AEE8-6A8E-AC40-BB87-05F92ADBBA42}"/>
              </a:ext>
            </a:extLst>
          </p:cNvPr>
          <p:cNvGrpSpPr/>
          <p:nvPr/>
        </p:nvGrpSpPr>
        <p:grpSpPr>
          <a:xfrm>
            <a:off x="1973179" y="3220858"/>
            <a:ext cx="2326105" cy="2570342"/>
            <a:chOff x="1973179" y="4299284"/>
            <a:chExt cx="2326105" cy="25703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74D11F-CC1F-E545-8B26-B9FC47CE7E64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HDD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590CD5-7D22-A142-870B-6320360EC8E1}"/>
                </a:ext>
              </a:extLst>
            </p:cNvPr>
            <p:cNvSpPr/>
            <p:nvPr/>
          </p:nvSpPr>
          <p:spPr>
            <a:xfrm>
              <a:off x="2229851" y="4833768"/>
              <a:ext cx="1716507" cy="54543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Sector(s)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744DDB-748C-CD41-9D9B-B9B27D70C5A4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9D814C-23EF-E24E-9EAE-88657C9D2FE9}"/>
                </a:ext>
              </a:extLst>
            </p:cNvPr>
            <p:cNvSpPr txBox="1"/>
            <p:nvPr/>
          </p:nvSpPr>
          <p:spPr>
            <a:xfrm>
              <a:off x="2103522" y="5712355"/>
              <a:ext cx="201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latin typeface="Helvetica" pitchFamily="2" charset="0"/>
                </a:rPr>
                <a:t>Physical Index,</a:t>
              </a:r>
            </a:p>
            <a:p>
              <a:pPr algn="ctr"/>
              <a:r>
                <a:rPr lang="en-US" b="0" dirty="0">
                  <a:latin typeface="Helvetica" pitchFamily="2" charset="0"/>
                </a:rPr>
                <a:t>512B or 4KB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5FA151-3AC9-1B4F-8966-463320ECE043}"/>
              </a:ext>
            </a:extLst>
          </p:cNvPr>
          <p:cNvGrpSpPr/>
          <p:nvPr/>
        </p:nvGrpSpPr>
        <p:grpSpPr>
          <a:xfrm>
            <a:off x="4714373" y="3220858"/>
            <a:ext cx="2326105" cy="2570342"/>
            <a:chOff x="1973179" y="4299284"/>
            <a:chExt cx="2326105" cy="25703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5B97E9-BECA-B841-9D33-5EC131501DB9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SSD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166673-3364-154C-B1E7-081360DE6EBD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pitchFamily="2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6FB75-BE1A-3F41-A266-B408FADFBAD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076072" y="2736405"/>
            <a:ext cx="0" cy="1018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216DB82-1F16-E345-B5BC-3477C210FD6C}"/>
              </a:ext>
            </a:extLst>
          </p:cNvPr>
          <p:cNvSpPr/>
          <p:nvPr/>
        </p:nvSpPr>
        <p:spPr>
          <a:xfrm>
            <a:off x="4753476" y="3339553"/>
            <a:ext cx="2247898" cy="390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itchFamily="2" charset="0"/>
              </a:rPr>
              <a:t>Flash Trans. 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91AC93-4866-E442-84BA-7331AD82BA95}"/>
              </a:ext>
            </a:extLst>
          </p:cNvPr>
          <p:cNvCxnSpPr>
            <a:cxnSpLocks/>
          </p:cNvCxnSpPr>
          <p:nvPr/>
        </p:nvCxnSpPr>
        <p:spPr>
          <a:xfrm>
            <a:off x="5153524" y="2738161"/>
            <a:ext cx="0" cy="601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6B70EA5-993C-4A44-8AE5-C0401132F0B0}"/>
              </a:ext>
            </a:extLst>
          </p:cNvPr>
          <p:cNvSpPr/>
          <p:nvPr/>
        </p:nvSpPr>
        <p:spPr>
          <a:xfrm>
            <a:off x="4753476" y="4072495"/>
            <a:ext cx="2247898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Phys. Block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3E43DF-201C-DE4B-A51F-6ED0A3671BAC}"/>
              </a:ext>
            </a:extLst>
          </p:cNvPr>
          <p:cNvSpPr txBox="1"/>
          <p:nvPr/>
        </p:nvSpPr>
        <p:spPr>
          <a:xfrm>
            <a:off x="7079581" y="4194517"/>
            <a:ext cx="185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 pitchFamily="2" charset="0"/>
              </a:rPr>
              <a:t>Phys Index., 4KB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3C9554-0E1A-C844-AD77-322A3F294437}"/>
              </a:ext>
            </a:extLst>
          </p:cNvPr>
          <p:cNvCxnSpPr>
            <a:cxnSpLocks/>
          </p:cNvCxnSpPr>
          <p:nvPr/>
        </p:nvCxnSpPr>
        <p:spPr>
          <a:xfrm flipH="1">
            <a:off x="4971045" y="3743819"/>
            <a:ext cx="210550" cy="356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FA2F3D-2493-1949-BA23-2F4A17F584B7}"/>
              </a:ext>
            </a:extLst>
          </p:cNvPr>
          <p:cNvCxnSpPr>
            <a:cxnSpLocks/>
          </p:cNvCxnSpPr>
          <p:nvPr/>
        </p:nvCxnSpPr>
        <p:spPr>
          <a:xfrm>
            <a:off x="6063917" y="3736214"/>
            <a:ext cx="401051" cy="3645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339EC1-3E50-1044-BBF3-6E5A237FB616}"/>
              </a:ext>
            </a:extLst>
          </p:cNvPr>
          <p:cNvCxnSpPr>
            <a:cxnSpLocks/>
          </p:cNvCxnSpPr>
          <p:nvPr/>
        </p:nvCxnSpPr>
        <p:spPr>
          <a:xfrm flipH="1">
            <a:off x="5648828" y="3742770"/>
            <a:ext cx="28071" cy="375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722E33-A3BF-AA42-9372-C3F05E233157}"/>
              </a:ext>
            </a:extLst>
          </p:cNvPr>
          <p:cNvSpPr/>
          <p:nvPr/>
        </p:nvSpPr>
        <p:spPr>
          <a:xfrm>
            <a:off x="2350167" y="3859616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Sector(s)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E2C71F-3D30-2A4E-A155-AC535206306F}"/>
              </a:ext>
            </a:extLst>
          </p:cNvPr>
          <p:cNvSpPr/>
          <p:nvPr/>
        </p:nvSpPr>
        <p:spPr>
          <a:xfrm>
            <a:off x="2502567" y="4012016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Sector(s)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3A38BB-B65C-5743-8163-9602436DED10}"/>
              </a:ext>
            </a:extLst>
          </p:cNvPr>
          <p:cNvSpPr/>
          <p:nvPr/>
        </p:nvSpPr>
        <p:spPr>
          <a:xfrm>
            <a:off x="4394534" y="4741929"/>
            <a:ext cx="2920665" cy="545432"/>
          </a:xfrm>
          <a:prstGeom prst="rect">
            <a:avLst/>
          </a:prstGeom>
          <a:solidFill>
            <a:srgbClr val="00A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Erasure Page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0426157-BC31-9B48-8B81-51019571A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57" y="6381328"/>
            <a:ext cx="164017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 UCB Fa19</a:t>
            </a:r>
          </a:p>
        </p:txBody>
      </p:sp>
    </p:spTree>
    <p:extLst>
      <p:ext uri="{BB962C8B-B14F-4D97-AF65-F5344CB8AC3E}">
        <p14:creationId xmlns:p14="http://schemas.microsoft.com/office/powerpoint/2010/main" val="1864732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/>
      <p:bldP spid="13" grpId="0" animBg="1"/>
      <p:bldP spid="14" grpId="0"/>
      <p:bldP spid="15" grpId="0"/>
      <p:bldP spid="16" grpId="0"/>
      <p:bldP spid="31" grpId="0" animBg="1"/>
      <p:bldP spid="34" grpId="0" animBg="1"/>
      <p:bldP spid="35" grpId="0"/>
      <p:bldP spid="42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5A53-7405-6143-9F3C-7F0AB949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CFA18-21DF-A54A-9887-FD892C043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175" y="1133182"/>
            <a:ext cx="3871913" cy="52009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Magnetic Disks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Store on magnetic medium</a:t>
            </a:r>
          </a:p>
          <a:p>
            <a:r>
              <a:rPr lang="en-US" sz="2400" dirty="0"/>
              <a:t>Electromechanical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F0D6F7-AA6E-E644-94B7-4C704EBBA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460" y="1133182"/>
            <a:ext cx="3871912" cy="526880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Nonvolatile (Flash) Memory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Store as persistent charge</a:t>
            </a:r>
          </a:p>
          <a:p>
            <a:r>
              <a:rPr lang="en-US" sz="2400" dirty="0"/>
              <a:t>Implemented with 3-D structure</a:t>
            </a:r>
          </a:p>
          <a:p>
            <a:pPr lvl="1"/>
            <a:r>
              <a:rPr lang="en-US" sz="2000" dirty="0"/>
              <a:t>100+ levels of cells</a:t>
            </a:r>
          </a:p>
          <a:p>
            <a:pPr lvl="1"/>
            <a:r>
              <a:rPr lang="en-US" sz="2000" dirty="0"/>
              <a:t>3 bits data per cell</a:t>
            </a:r>
          </a:p>
        </p:txBody>
      </p:sp>
      <p:pic>
        <p:nvPicPr>
          <p:cNvPr id="6" name="Picture 2" descr="disk">
            <a:extLst>
              <a:ext uri="{FF2B5EF4-FFF2-40B4-BE49-F238E27FC236}">
                <a16:creationId xmlns:a16="http://schemas.microsoft.com/office/drawing/2014/main" id="{A8316EE2-C94C-2E44-83AB-62ACCA6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1427" t="11632" b="8240"/>
          <a:stretch>
            <a:fillRect/>
          </a:stretch>
        </p:blipFill>
        <p:spPr bwMode="auto">
          <a:xfrm>
            <a:off x="966881" y="1626531"/>
            <a:ext cx="3118837" cy="2212924"/>
          </a:xfrm>
          <a:prstGeom prst="rect">
            <a:avLst/>
          </a:prstGeom>
          <a:noFill/>
        </p:spPr>
      </p:pic>
      <p:pic>
        <p:nvPicPr>
          <p:cNvPr id="2050" name="Picture 2" descr="https://3uzly11fn22f2ax25l6snwb1-wpengine.netdna-ssl.com/wp-content/uploads/blog9_fig1.jpg">
            <a:extLst>
              <a:ext uri="{FF2B5EF4-FFF2-40B4-BE49-F238E27FC236}">
                <a16:creationId xmlns:a16="http://schemas.microsoft.com/office/drawing/2014/main" id="{F3FEDDCA-028E-7F4A-A5A5-5E58A321F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04864"/>
            <a:ext cx="2937717" cy="202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21763-06E8-D74B-80C8-58ACC97CF24E}"/>
              </a:ext>
            </a:extLst>
          </p:cNvPr>
          <p:cNvSpPr txBox="1"/>
          <p:nvPr/>
        </p:nvSpPr>
        <p:spPr>
          <a:xfrm>
            <a:off x="42118" y="6622449"/>
            <a:ext cx="4649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6739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C1EB-BE5D-EC46-B9A5-579805F2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vs Hard Disk vs SSD - 2018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7BADC1-17CB-3645-BEEB-22C2A7CCA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0" y="1196752"/>
            <a:ext cx="8111084" cy="37444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90565F-82F6-7E49-8EFD-6975AD34C891}"/>
              </a:ext>
            </a:extLst>
          </p:cNvPr>
          <p:cNvSpPr/>
          <p:nvPr/>
        </p:nvSpPr>
        <p:spPr>
          <a:xfrm>
            <a:off x="570187" y="5589240"/>
            <a:ext cx="81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SSD Each cell has limited program/erase lifetime (thousands, for modern devices) – Cells become slowly less reliable</a:t>
            </a:r>
          </a:p>
        </p:txBody>
      </p:sp>
    </p:spTree>
    <p:extLst>
      <p:ext uri="{BB962C8B-B14F-4D97-AF65-F5344CB8AC3E}">
        <p14:creationId xmlns:p14="http://schemas.microsoft.com/office/powerpoint/2010/main" val="399873835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AF45DBAD-8AB8-124D-96C8-88144890AC2C}" vid="{798591C4-051C-304B-B398-803D91464B8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Pages>60</Pages>
  <Words>1541</Words>
  <Application>Microsoft Macintosh PowerPoint</Application>
  <PresentationFormat>On-screen Show (4:3)</PresentationFormat>
  <Paragraphs>280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굴림</vt:lpstr>
      <vt:lpstr>ＭＳ Ｐゴシック</vt:lpstr>
      <vt:lpstr>Arial</vt:lpstr>
      <vt:lpstr>Calibri</vt:lpstr>
      <vt:lpstr>Comic Sans MS</vt:lpstr>
      <vt:lpstr>Gill Sans</vt:lpstr>
      <vt:lpstr>Gill Sans Light</vt:lpstr>
      <vt:lpstr>Gill Sans MT</vt:lpstr>
      <vt:lpstr>Helvetica</vt:lpstr>
      <vt:lpstr>Helvetica Neue Light</vt:lpstr>
      <vt:lpstr>Symbol</vt:lpstr>
      <vt:lpstr>Office</vt:lpstr>
      <vt:lpstr> CS310  Operating Systems   Lecture 40 : Hard Disk Storage</vt:lpstr>
      <vt:lpstr>References</vt:lpstr>
      <vt:lpstr>Reading</vt:lpstr>
      <vt:lpstr>Lecture Contents</vt:lpstr>
      <vt:lpstr>Where are we?</vt:lpstr>
      <vt:lpstr>Persistent Storage Technologies</vt:lpstr>
      <vt:lpstr>Persistent Storage for File System</vt:lpstr>
      <vt:lpstr>Storage Technologies</vt:lpstr>
      <vt:lpstr>RAM vs Hard Disk vs SSD - 2018</vt:lpstr>
      <vt:lpstr>Popular Storage Devices</vt:lpstr>
      <vt:lpstr>Emergence of SSDs</vt:lpstr>
      <vt:lpstr>PowerPoint Presentation</vt:lpstr>
      <vt:lpstr>The Emergence of SSDs</vt:lpstr>
      <vt:lpstr>Hard Disk Drives (HDD)</vt:lpstr>
      <vt:lpstr>Hard Disk Drivers (HDDs)</vt:lpstr>
      <vt:lpstr>The Amazing Magnetic Disk</vt:lpstr>
      <vt:lpstr>Disk platter – top view</vt:lpstr>
      <vt:lpstr>The Amazing Magnetic Disk</vt:lpstr>
      <vt:lpstr>Shingled Magnetic Recording (SMR)</vt:lpstr>
      <vt:lpstr>Review: Magnetic Disks</vt:lpstr>
      <vt:lpstr>Bigger Picture</vt:lpstr>
      <vt:lpstr>Disk Performance Example – Self reading</vt:lpstr>
      <vt:lpstr>HDD Controller</vt:lpstr>
      <vt:lpstr>HDD Controllers</vt:lpstr>
      <vt:lpstr>Intelligence in the Controller</vt:lpstr>
      <vt:lpstr>Intelligence in the Controller</vt:lpstr>
      <vt:lpstr>Typical Numbers for Magnetic Disk (self reading)</vt:lpstr>
      <vt:lpstr>Example of Current HDDs (Self reading)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CS310  Operating Systems   Lecture 39 : File System Design - 1</dc:title>
  <dc:creator>Microsoft Office User</dc:creator>
  <dc:description>Imported some pictures from Silbershatz (c) 2005</dc:description>
  <cp:lastModifiedBy>Microsoft Office User</cp:lastModifiedBy>
  <cp:revision>38</cp:revision>
  <cp:lastPrinted>2019-01-22T23:28:05Z</cp:lastPrinted>
  <dcterms:created xsi:type="dcterms:W3CDTF">2021-10-19T05:07:05Z</dcterms:created>
  <dcterms:modified xsi:type="dcterms:W3CDTF">2021-11-18T07:01:21Z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